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73" r:id="rId3"/>
    <p:sldId id="264" r:id="rId4"/>
    <p:sldId id="265" r:id="rId5"/>
    <p:sldId id="266" r:id="rId6"/>
    <p:sldId id="258" r:id="rId7"/>
    <p:sldId id="270" r:id="rId8"/>
    <p:sldId id="274" r:id="rId9"/>
    <p:sldId id="279" r:id="rId10"/>
    <p:sldId id="301" r:id="rId11"/>
    <p:sldId id="278" r:id="rId12"/>
    <p:sldId id="280" r:id="rId13"/>
    <p:sldId id="302" r:id="rId14"/>
    <p:sldId id="307" r:id="rId15"/>
    <p:sldId id="308" r:id="rId16"/>
    <p:sldId id="309" r:id="rId17"/>
    <p:sldId id="310" r:id="rId18"/>
    <p:sldId id="269" r:id="rId19"/>
    <p:sldId id="272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4" d="100"/>
          <a:sy n="94" d="100"/>
        </p:scale>
        <p:origin x="88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601A9727-10E8-4D86-87FA-873B9F9640BD}"/>
    <pc:docChg chg="modSld">
      <pc:chgData name="Danny Young" userId="cb0f4ce2-eb4f-479e-8e8f-3beb257e632f" providerId="ADAL" clId="{601A9727-10E8-4D86-87FA-873B9F9640BD}" dt="2021-03-29T16:20:16.375" v="67"/>
      <pc:docMkLst>
        <pc:docMk/>
      </pc:docMkLst>
      <pc:sldChg chg="modSp mod">
        <pc:chgData name="Danny Young" userId="cb0f4ce2-eb4f-479e-8e8f-3beb257e632f" providerId="ADAL" clId="{601A9727-10E8-4D86-87FA-873B9F9640BD}" dt="2021-03-29T16:20:16.375" v="67"/>
        <pc:sldMkLst>
          <pc:docMk/>
          <pc:sldMk cId="1772064393" sldId="302"/>
        </pc:sldMkLst>
        <pc:graphicFrameChg chg="mod">
          <ac:chgData name="Danny Young" userId="cb0f4ce2-eb4f-479e-8e8f-3beb257e632f" providerId="ADAL" clId="{601A9727-10E8-4D86-87FA-873B9F9640BD}" dt="2021-03-28T23:14:56.731" v="21" actId="1036"/>
          <ac:graphicFrameMkLst>
            <pc:docMk/>
            <pc:sldMk cId="1772064393" sldId="302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601A9727-10E8-4D86-87FA-873B9F9640BD}" dt="2021-03-29T16:20:16.067" v="65"/>
          <ac:graphicFrameMkLst>
            <pc:docMk/>
            <pc:sldMk cId="1772064393" sldId="302"/>
            <ac:graphicFrameMk id="36" creationId="{00000000-0000-0000-0000-000000000000}"/>
          </ac:graphicFrameMkLst>
        </pc:graphicFrameChg>
        <pc:graphicFrameChg chg="mod">
          <ac:chgData name="Danny Young" userId="cb0f4ce2-eb4f-479e-8e8f-3beb257e632f" providerId="ADAL" clId="{601A9727-10E8-4D86-87FA-873B9F9640BD}" dt="2021-03-29T16:20:16.247" v="66"/>
          <ac:graphicFrameMkLst>
            <pc:docMk/>
            <pc:sldMk cId="1772064393" sldId="302"/>
            <ac:graphicFrameMk id="55" creationId="{00000000-0000-0000-0000-000000000000}"/>
          </ac:graphicFrameMkLst>
        </pc:graphicFrameChg>
        <pc:graphicFrameChg chg="mod">
          <ac:chgData name="Danny Young" userId="cb0f4ce2-eb4f-479e-8e8f-3beb257e632f" providerId="ADAL" clId="{601A9727-10E8-4D86-87FA-873B9F9640BD}" dt="2021-03-29T16:20:16.375" v="67"/>
          <ac:graphicFrameMkLst>
            <pc:docMk/>
            <pc:sldMk cId="1772064393" sldId="302"/>
            <ac:graphicFrameMk id="71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798D0D-4BBE-4912-9C9E-55433B1E4C2A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6A5ED9-0A4C-4D36-9D26-AAF6CAF9F11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7420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A5ED9-0A4C-4D36-9D26-AAF6CAF9F111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118328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9929F2A-04D6-4784-BC2B-E2B91DEBD6DA}" type="slidenum">
              <a:rPr lang="en-CA" smtClean="0"/>
              <a:pPr eaLnBrk="1" hangingPunct="1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428746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986C497-C0A9-4DD3-B2D1-6E67069B451A}" type="slidenum">
              <a:rPr lang="en-CA" smtClean="0"/>
              <a:pPr eaLnBrk="1" hangingPunct="1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61499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6A5ED9-0A4C-4D36-9D26-AAF6CAF9F111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74475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9793427-6592-4241-9BA7-01AD2BFA5B82}" type="slidenum">
              <a:rPr lang="en-CA" smtClean="0"/>
              <a:pPr eaLnBrk="1" hangingPunct="1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90748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F98F048-8AD3-4DF5-A042-08ABCBAC7729}" type="slidenum">
              <a:rPr lang="en-CA" smtClean="0"/>
              <a:pPr eaLnBrk="1" hangingPunct="1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129689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6A5ED9-0A4C-4D36-9D26-AAF6CAF9F111}" type="slidenum">
              <a:rPr lang="en-CA" smtClean="0"/>
              <a:pPr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87256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6A5ED9-0A4C-4D36-9D26-AAF6CAF9F111}" type="slidenum">
              <a:rPr lang="en-CA" smtClean="0"/>
              <a:pPr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27958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6A5ED9-0A4C-4D36-9D26-AAF6CAF9F111}" type="slidenum">
              <a:rPr lang="en-CA" smtClean="0"/>
              <a:pPr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032456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C3ED45E-00A0-4309-9B19-A853E97685E6}" type="slidenum">
              <a:rPr lang="en-CA"/>
              <a:pPr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64094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A5ED9-0A4C-4D36-9D26-AAF6CAF9F111}" type="slidenum">
              <a:rPr lang="en-CA" smtClean="0"/>
              <a:pPr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80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6A5ED9-0A4C-4D36-9D26-AAF6CAF9F111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49101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C2A1A29-6365-4797-B9B2-F80C94D473A5}" type="slidenum">
              <a:rPr lang="en-CA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126874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4D703C3-B4AA-429A-B476-DE35FE8B8830}" type="slidenum">
              <a:rPr lang="en-CA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99665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33F68D1-6841-4927-A493-DCF885E4165B}" type="slidenum">
              <a:rPr lang="en-CA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80418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A5ED9-0A4C-4D36-9D26-AAF6CAF9F111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43325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A5ED9-0A4C-4D36-9D26-AAF6CAF9F111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17284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6A5ED9-0A4C-4D36-9D26-AAF6CAF9F111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73694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6A5ED9-0A4C-4D36-9D26-AAF6CAF9F111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2396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2021-03-28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13" Type="http://schemas.openxmlformats.org/officeDocument/2006/relationships/oleObject" Target="../embeddings/oleObject151.bin"/><Relationship Id="rId18" Type="http://schemas.openxmlformats.org/officeDocument/2006/relationships/image" Target="../media/image112.wmf"/><Relationship Id="rId26" Type="http://schemas.openxmlformats.org/officeDocument/2006/relationships/image" Target="../media/image116.wmf"/><Relationship Id="rId3" Type="http://schemas.openxmlformats.org/officeDocument/2006/relationships/oleObject" Target="../embeddings/oleObject146.bin"/><Relationship Id="rId21" Type="http://schemas.openxmlformats.org/officeDocument/2006/relationships/oleObject" Target="../embeddings/oleObject155.bin"/><Relationship Id="rId34" Type="http://schemas.openxmlformats.org/officeDocument/2006/relationships/image" Target="../media/image119.wmf"/><Relationship Id="rId7" Type="http://schemas.openxmlformats.org/officeDocument/2006/relationships/oleObject" Target="../embeddings/oleObject148.bin"/><Relationship Id="rId12" Type="http://schemas.openxmlformats.org/officeDocument/2006/relationships/image" Target="../media/image109.wmf"/><Relationship Id="rId17" Type="http://schemas.openxmlformats.org/officeDocument/2006/relationships/oleObject" Target="../embeddings/oleObject153.bin"/><Relationship Id="rId25" Type="http://schemas.openxmlformats.org/officeDocument/2006/relationships/oleObject" Target="../embeddings/oleObject157.bin"/><Relationship Id="rId33" Type="http://schemas.openxmlformats.org/officeDocument/2006/relationships/oleObject" Target="../embeddings/oleObject162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11.wmf"/><Relationship Id="rId20" Type="http://schemas.openxmlformats.org/officeDocument/2006/relationships/image" Target="../media/image113.wmf"/><Relationship Id="rId29" Type="http://schemas.openxmlformats.org/officeDocument/2006/relationships/oleObject" Target="../embeddings/oleObject16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6.wmf"/><Relationship Id="rId11" Type="http://schemas.openxmlformats.org/officeDocument/2006/relationships/oleObject" Target="../embeddings/oleObject150.bin"/><Relationship Id="rId24" Type="http://schemas.openxmlformats.org/officeDocument/2006/relationships/image" Target="../media/image115.wmf"/><Relationship Id="rId32" Type="http://schemas.openxmlformats.org/officeDocument/2006/relationships/image" Target="../media/image118.wmf"/><Relationship Id="rId5" Type="http://schemas.openxmlformats.org/officeDocument/2006/relationships/oleObject" Target="../embeddings/oleObject147.bin"/><Relationship Id="rId15" Type="http://schemas.openxmlformats.org/officeDocument/2006/relationships/oleObject" Target="../embeddings/oleObject152.bin"/><Relationship Id="rId23" Type="http://schemas.openxmlformats.org/officeDocument/2006/relationships/oleObject" Target="../embeddings/oleObject156.bin"/><Relationship Id="rId28" Type="http://schemas.openxmlformats.org/officeDocument/2006/relationships/oleObject" Target="../embeddings/oleObject159.bin"/><Relationship Id="rId10" Type="http://schemas.openxmlformats.org/officeDocument/2006/relationships/image" Target="../media/image108.wmf"/><Relationship Id="rId19" Type="http://schemas.openxmlformats.org/officeDocument/2006/relationships/oleObject" Target="../embeddings/oleObject154.bin"/><Relationship Id="rId31" Type="http://schemas.openxmlformats.org/officeDocument/2006/relationships/oleObject" Target="../embeddings/oleObject161.bin"/><Relationship Id="rId4" Type="http://schemas.openxmlformats.org/officeDocument/2006/relationships/image" Target="../media/image105.wmf"/><Relationship Id="rId9" Type="http://schemas.openxmlformats.org/officeDocument/2006/relationships/oleObject" Target="../embeddings/oleObject149.bin"/><Relationship Id="rId14" Type="http://schemas.openxmlformats.org/officeDocument/2006/relationships/image" Target="../media/image110.wmf"/><Relationship Id="rId22" Type="http://schemas.openxmlformats.org/officeDocument/2006/relationships/image" Target="../media/image114.wmf"/><Relationship Id="rId27" Type="http://schemas.openxmlformats.org/officeDocument/2006/relationships/oleObject" Target="../embeddings/oleObject158.bin"/><Relationship Id="rId30" Type="http://schemas.openxmlformats.org/officeDocument/2006/relationships/image" Target="../media/image117.wmf"/><Relationship Id="rId35" Type="http://schemas.openxmlformats.org/officeDocument/2006/relationships/hyperlink" Target="http://www.bcmath.ca/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7.bin"/><Relationship Id="rId13" Type="http://schemas.openxmlformats.org/officeDocument/2006/relationships/image" Target="../media/image123.wmf"/><Relationship Id="rId18" Type="http://schemas.openxmlformats.org/officeDocument/2006/relationships/oleObject" Target="../embeddings/oleObject172.bin"/><Relationship Id="rId26" Type="http://schemas.openxmlformats.org/officeDocument/2006/relationships/oleObject" Target="../embeddings/oleObject176.bin"/><Relationship Id="rId39" Type="http://schemas.openxmlformats.org/officeDocument/2006/relationships/oleObject" Target="../embeddings/oleObject183.bin"/><Relationship Id="rId3" Type="http://schemas.openxmlformats.org/officeDocument/2006/relationships/oleObject" Target="../embeddings/oleObject163.bin"/><Relationship Id="rId21" Type="http://schemas.openxmlformats.org/officeDocument/2006/relationships/image" Target="../media/image127.wmf"/><Relationship Id="rId34" Type="http://schemas.openxmlformats.org/officeDocument/2006/relationships/oleObject" Target="../embeddings/oleObject180.bin"/><Relationship Id="rId42" Type="http://schemas.openxmlformats.org/officeDocument/2006/relationships/oleObject" Target="../embeddings/oleObject185.bin"/><Relationship Id="rId7" Type="http://schemas.openxmlformats.org/officeDocument/2006/relationships/oleObject" Target="../embeddings/oleObject166.bin"/><Relationship Id="rId12" Type="http://schemas.openxmlformats.org/officeDocument/2006/relationships/oleObject" Target="../embeddings/oleObject169.bin"/><Relationship Id="rId17" Type="http://schemas.openxmlformats.org/officeDocument/2006/relationships/image" Target="../media/image125.wmf"/><Relationship Id="rId25" Type="http://schemas.openxmlformats.org/officeDocument/2006/relationships/image" Target="../media/image129.wmf"/><Relationship Id="rId33" Type="http://schemas.openxmlformats.org/officeDocument/2006/relationships/image" Target="../media/image133.wmf"/><Relationship Id="rId38" Type="http://schemas.openxmlformats.org/officeDocument/2006/relationships/image" Target="../media/image135.wmf"/><Relationship Id="rId2" Type="http://schemas.openxmlformats.org/officeDocument/2006/relationships/notesSlide" Target="../notesSlides/notesSlide11.xml"/><Relationship Id="rId16" Type="http://schemas.openxmlformats.org/officeDocument/2006/relationships/oleObject" Target="../embeddings/oleObject171.bin"/><Relationship Id="rId20" Type="http://schemas.openxmlformats.org/officeDocument/2006/relationships/oleObject" Target="../embeddings/oleObject173.bin"/><Relationship Id="rId29" Type="http://schemas.openxmlformats.org/officeDocument/2006/relationships/image" Target="../media/image131.wmf"/><Relationship Id="rId41" Type="http://schemas.openxmlformats.org/officeDocument/2006/relationships/image" Target="../media/image136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5.bin"/><Relationship Id="rId11" Type="http://schemas.openxmlformats.org/officeDocument/2006/relationships/image" Target="../media/image122.wmf"/><Relationship Id="rId24" Type="http://schemas.openxmlformats.org/officeDocument/2006/relationships/oleObject" Target="../embeddings/oleObject175.bin"/><Relationship Id="rId32" Type="http://schemas.openxmlformats.org/officeDocument/2006/relationships/oleObject" Target="../embeddings/oleObject179.bin"/><Relationship Id="rId37" Type="http://schemas.openxmlformats.org/officeDocument/2006/relationships/oleObject" Target="../embeddings/oleObject182.bin"/><Relationship Id="rId40" Type="http://schemas.openxmlformats.org/officeDocument/2006/relationships/oleObject" Target="../embeddings/oleObject184.bin"/><Relationship Id="rId45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164.bin"/><Relationship Id="rId15" Type="http://schemas.openxmlformats.org/officeDocument/2006/relationships/image" Target="../media/image124.wmf"/><Relationship Id="rId23" Type="http://schemas.openxmlformats.org/officeDocument/2006/relationships/image" Target="../media/image128.wmf"/><Relationship Id="rId28" Type="http://schemas.openxmlformats.org/officeDocument/2006/relationships/oleObject" Target="../embeddings/oleObject177.bin"/><Relationship Id="rId36" Type="http://schemas.openxmlformats.org/officeDocument/2006/relationships/oleObject" Target="../embeddings/oleObject181.bin"/><Relationship Id="rId10" Type="http://schemas.openxmlformats.org/officeDocument/2006/relationships/oleObject" Target="../embeddings/oleObject168.bin"/><Relationship Id="rId19" Type="http://schemas.openxmlformats.org/officeDocument/2006/relationships/image" Target="../media/image126.wmf"/><Relationship Id="rId31" Type="http://schemas.openxmlformats.org/officeDocument/2006/relationships/image" Target="../media/image132.wmf"/><Relationship Id="rId44" Type="http://schemas.openxmlformats.org/officeDocument/2006/relationships/image" Target="../media/image137.wmf"/><Relationship Id="rId4" Type="http://schemas.openxmlformats.org/officeDocument/2006/relationships/image" Target="../media/image120.wmf"/><Relationship Id="rId9" Type="http://schemas.openxmlformats.org/officeDocument/2006/relationships/image" Target="../media/image121.wmf"/><Relationship Id="rId14" Type="http://schemas.openxmlformats.org/officeDocument/2006/relationships/oleObject" Target="../embeddings/oleObject170.bin"/><Relationship Id="rId22" Type="http://schemas.openxmlformats.org/officeDocument/2006/relationships/oleObject" Target="../embeddings/oleObject174.bin"/><Relationship Id="rId27" Type="http://schemas.openxmlformats.org/officeDocument/2006/relationships/image" Target="../media/image130.wmf"/><Relationship Id="rId30" Type="http://schemas.openxmlformats.org/officeDocument/2006/relationships/oleObject" Target="../embeddings/oleObject178.bin"/><Relationship Id="rId35" Type="http://schemas.openxmlformats.org/officeDocument/2006/relationships/image" Target="../media/image134.wmf"/><Relationship Id="rId43" Type="http://schemas.openxmlformats.org/officeDocument/2006/relationships/oleObject" Target="../embeddings/oleObject18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wmf"/><Relationship Id="rId3" Type="http://schemas.openxmlformats.org/officeDocument/2006/relationships/oleObject" Target="../embeddings/oleObject187.bin"/><Relationship Id="rId7" Type="http://schemas.openxmlformats.org/officeDocument/2006/relationships/oleObject" Target="../embeddings/oleObject189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9.wmf"/><Relationship Id="rId5" Type="http://schemas.openxmlformats.org/officeDocument/2006/relationships/oleObject" Target="../embeddings/oleObject188.bin"/><Relationship Id="rId10" Type="http://schemas.openxmlformats.org/officeDocument/2006/relationships/image" Target="../media/image141.wmf"/><Relationship Id="rId4" Type="http://schemas.openxmlformats.org/officeDocument/2006/relationships/image" Target="../media/image138.wmf"/><Relationship Id="rId9" Type="http://schemas.openxmlformats.org/officeDocument/2006/relationships/oleObject" Target="../embeddings/oleObject190.bin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96.bin"/><Relationship Id="rId18" Type="http://schemas.openxmlformats.org/officeDocument/2006/relationships/image" Target="../media/image112.wmf"/><Relationship Id="rId26" Type="http://schemas.openxmlformats.org/officeDocument/2006/relationships/image" Target="../media/image116.wmf"/><Relationship Id="rId39" Type="http://schemas.openxmlformats.org/officeDocument/2006/relationships/oleObject" Target="../embeddings/oleObject209.bin"/><Relationship Id="rId21" Type="http://schemas.openxmlformats.org/officeDocument/2006/relationships/oleObject" Target="../embeddings/oleObject200.bin"/><Relationship Id="rId34" Type="http://schemas.openxmlformats.org/officeDocument/2006/relationships/image" Target="../media/image149.wmf"/><Relationship Id="rId42" Type="http://schemas.openxmlformats.org/officeDocument/2006/relationships/oleObject" Target="../embeddings/oleObject212.bin"/><Relationship Id="rId47" Type="http://schemas.openxmlformats.org/officeDocument/2006/relationships/oleObject" Target="../embeddings/oleObject215.bin"/><Relationship Id="rId50" Type="http://schemas.openxmlformats.org/officeDocument/2006/relationships/oleObject" Target="../embeddings/oleObject217.bin"/><Relationship Id="rId55" Type="http://schemas.openxmlformats.org/officeDocument/2006/relationships/image" Target="../media/image156.wmf"/><Relationship Id="rId63" Type="http://schemas.openxmlformats.org/officeDocument/2006/relationships/image" Target="../media/image160.wmf"/><Relationship Id="rId7" Type="http://schemas.openxmlformats.org/officeDocument/2006/relationships/oleObject" Target="../embeddings/oleObject193.bin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111.wmf"/><Relationship Id="rId20" Type="http://schemas.openxmlformats.org/officeDocument/2006/relationships/image" Target="../media/image113.wmf"/><Relationship Id="rId29" Type="http://schemas.openxmlformats.org/officeDocument/2006/relationships/oleObject" Target="../embeddings/oleObject204.bin"/><Relationship Id="rId41" Type="http://schemas.openxmlformats.org/officeDocument/2006/relationships/oleObject" Target="../embeddings/oleObject211.bin"/><Relationship Id="rId54" Type="http://schemas.openxmlformats.org/officeDocument/2006/relationships/oleObject" Target="../embeddings/oleObject219.bin"/><Relationship Id="rId62" Type="http://schemas.openxmlformats.org/officeDocument/2006/relationships/oleObject" Target="../embeddings/oleObject22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6.wmf"/><Relationship Id="rId11" Type="http://schemas.openxmlformats.org/officeDocument/2006/relationships/oleObject" Target="../embeddings/oleObject195.bin"/><Relationship Id="rId24" Type="http://schemas.openxmlformats.org/officeDocument/2006/relationships/image" Target="../media/image145.wmf"/><Relationship Id="rId32" Type="http://schemas.openxmlformats.org/officeDocument/2006/relationships/image" Target="../media/image148.wmf"/><Relationship Id="rId37" Type="http://schemas.openxmlformats.org/officeDocument/2006/relationships/oleObject" Target="../embeddings/oleObject208.bin"/><Relationship Id="rId40" Type="http://schemas.openxmlformats.org/officeDocument/2006/relationships/oleObject" Target="../embeddings/oleObject210.bin"/><Relationship Id="rId45" Type="http://schemas.openxmlformats.org/officeDocument/2006/relationships/oleObject" Target="../embeddings/oleObject214.bin"/><Relationship Id="rId53" Type="http://schemas.openxmlformats.org/officeDocument/2006/relationships/image" Target="../media/image155.wmf"/><Relationship Id="rId58" Type="http://schemas.openxmlformats.org/officeDocument/2006/relationships/oleObject" Target="../embeddings/oleObject221.bin"/><Relationship Id="rId66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192.bin"/><Relationship Id="rId15" Type="http://schemas.openxmlformats.org/officeDocument/2006/relationships/oleObject" Target="../embeddings/oleObject197.bin"/><Relationship Id="rId23" Type="http://schemas.openxmlformats.org/officeDocument/2006/relationships/oleObject" Target="../embeddings/oleObject201.bin"/><Relationship Id="rId28" Type="http://schemas.openxmlformats.org/officeDocument/2006/relationships/image" Target="../media/image146.wmf"/><Relationship Id="rId36" Type="http://schemas.openxmlformats.org/officeDocument/2006/relationships/image" Target="../media/image119.wmf"/><Relationship Id="rId49" Type="http://schemas.openxmlformats.org/officeDocument/2006/relationships/oleObject" Target="../embeddings/oleObject216.bin"/><Relationship Id="rId57" Type="http://schemas.openxmlformats.org/officeDocument/2006/relationships/image" Target="../media/image157.wmf"/><Relationship Id="rId61" Type="http://schemas.openxmlformats.org/officeDocument/2006/relationships/image" Target="../media/image159.wmf"/><Relationship Id="rId10" Type="http://schemas.openxmlformats.org/officeDocument/2006/relationships/image" Target="../media/image108.wmf"/><Relationship Id="rId19" Type="http://schemas.openxmlformats.org/officeDocument/2006/relationships/oleObject" Target="../embeddings/oleObject199.bin"/><Relationship Id="rId31" Type="http://schemas.openxmlformats.org/officeDocument/2006/relationships/oleObject" Target="../embeddings/oleObject205.bin"/><Relationship Id="rId44" Type="http://schemas.openxmlformats.org/officeDocument/2006/relationships/image" Target="../media/image151.wmf"/><Relationship Id="rId52" Type="http://schemas.openxmlformats.org/officeDocument/2006/relationships/oleObject" Target="../embeddings/oleObject218.bin"/><Relationship Id="rId60" Type="http://schemas.openxmlformats.org/officeDocument/2006/relationships/oleObject" Target="../embeddings/oleObject222.bin"/><Relationship Id="rId65" Type="http://schemas.openxmlformats.org/officeDocument/2006/relationships/image" Target="../media/image161.wmf"/><Relationship Id="rId4" Type="http://schemas.openxmlformats.org/officeDocument/2006/relationships/image" Target="../media/image142.wmf"/><Relationship Id="rId9" Type="http://schemas.openxmlformats.org/officeDocument/2006/relationships/oleObject" Target="../embeddings/oleObject194.bin"/><Relationship Id="rId14" Type="http://schemas.openxmlformats.org/officeDocument/2006/relationships/image" Target="../media/image143.wmf"/><Relationship Id="rId22" Type="http://schemas.openxmlformats.org/officeDocument/2006/relationships/image" Target="../media/image144.wmf"/><Relationship Id="rId27" Type="http://schemas.openxmlformats.org/officeDocument/2006/relationships/oleObject" Target="../embeddings/oleObject203.bin"/><Relationship Id="rId30" Type="http://schemas.openxmlformats.org/officeDocument/2006/relationships/image" Target="../media/image147.wmf"/><Relationship Id="rId35" Type="http://schemas.openxmlformats.org/officeDocument/2006/relationships/oleObject" Target="../embeddings/oleObject207.bin"/><Relationship Id="rId43" Type="http://schemas.openxmlformats.org/officeDocument/2006/relationships/oleObject" Target="../embeddings/oleObject213.bin"/><Relationship Id="rId48" Type="http://schemas.openxmlformats.org/officeDocument/2006/relationships/image" Target="../media/image153.wmf"/><Relationship Id="rId56" Type="http://schemas.openxmlformats.org/officeDocument/2006/relationships/oleObject" Target="../embeddings/oleObject220.bin"/><Relationship Id="rId64" Type="http://schemas.openxmlformats.org/officeDocument/2006/relationships/oleObject" Target="../embeddings/oleObject224.bin"/><Relationship Id="rId8" Type="http://schemas.openxmlformats.org/officeDocument/2006/relationships/image" Target="../media/image107.wmf"/><Relationship Id="rId51" Type="http://schemas.openxmlformats.org/officeDocument/2006/relationships/image" Target="../media/image154.wmf"/><Relationship Id="rId3" Type="http://schemas.openxmlformats.org/officeDocument/2006/relationships/oleObject" Target="../embeddings/oleObject191.bin"/><Relationship Id="rId12" Type="http://schemas.openxmlformats.org/officeDocument/2006/relationships/image" Target="../media/image109.wmf"/><Relationship Id="rId17" Type="http://schemas.openxmlformats.org/officeDocument/2006/relationships/oleObject" Target="../embeddings/oleObject198.bin"/><Relationship Id="rId25" Type="http://schemas.openxmlformats.org/officeDocument/2006/relationships/oleObject" Target="../embeddings/oleObject202.bin"/><Relationship Id="rId33" Type="http://schemas.openxmlformats.org/officeDocument/2006/relationships/oleObject" Target="../embeddings/oleObject206.bin"/><Relationship Id="rId38" Type="http://schemas.openxmlformats.org/officeDocument/2006/relationships/image" Target="../media/image150.wmf"/><Relationship Id="rId46" Type="http://schemas.openxmlformats.org/officeDocument/2006/relationships/image" Target="../media/image152.wmf"/><Relationship Id="rId59" Type="http://schemas.openxmlformats.org/officeDocument/2006/relationships/image" Target="../media/image158.wmf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30.bin"/><Relationship Id="rId18" Type="http://schemas.openxmlformats.org/officeDocument/2006/relationships/image" Target="../media/image112.wmf"/><Relationship Id="rId26" Type="http://schemas.openxmlformats.org/officeDocument/2006/relationships/image" Target="../media/image116.wmf"/><Relationship Id="rId39" Type="http://schemas.openxmlformats.org/officeDocument/2006/relationships/oleObject" Target="../embeddings/oleObject243.bin"/><Relationship Id="rId21" Type="http://schemas.openxmlformats.org/officeDocument/2006/relationships/oleObject" Target="../embeddings/oleObject234.bin"/><Relationship Id="rId34" Type="http://schemas.openxmlformats.org/officeDocument/2006/relationships/image" Target="../media/image165.wmf"/><Relationship Id="rId42" Type="http://schemas.openxmlformats.org/officeDocument/2006/relationships/oleObject" Target="../embeddings/oleObject246.bin"/><Relationship Id="rId47" Type="http://schemas.openxmlformats.org/officeDocument/2006/relationships/oleObject" Target="../embeddings/oleObject249.bin"/><Relationship Id="rId50" Type="http://schemas.openxmlformats.org/officeDocument/2006/relationships/oleObject" Target="../embeddings/oleObject251.bin"/><Relationship Id="rId55" Type="http://schemas.openxmlformats.org/officeDocument/2006/relationships/image" Target="../media/image156.wmf"/><Relationship Id="rId63" Type="http://schemas.openxmlformats.org/officeDocument/2006/relationships/image" Target="../media/image160.wmf"/><Relationship Id="rId68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227.bin"/><Relationship Id="rId2" Type="http://schemas.openxmlformats.org/officeDocument/2006/relationships/notesSlide" Target="../notesSlides/notesSlide14.xml"/><Relationship Id="rId16" Type="http://schemas.openxmlformats.org/officeDocument/2006/relationships/image" Target="../media/image111.wmf"/><Relationship Id="rId29" Type="http://schemas.openxmlformats.org/officeDocument/2006/relationships/oleObject" Target="../embeddings/oleObject23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6.wmf"/><Relationship Id="rId11" Type="http://schemas.openxmlformats.org/officeDocument/2006/relationships/oleObject" Target="../embeddings/oleObject229.bin"/><Relationship Id="rId24" Type="http://schemas.openxmlformats.org/officeDocument/2006/relationships/image" Target="../media/image145.wmf"/><Relationship Id="rId32" Type="http://schemas.openxmlformats.org/officeDocument/2006/relationships/image" Target="../media/image164.wmf"/><Relationship Id="rId37" Type="http://schemas.openxmlformats.org/officeDocument/2006/relationships/oleObject" Target="../embeddings/oleObject242.bin"/><Relationship Id="rId40" Type="http://schemas.openxmlformats.org/officeDocument/2006/relationships/oleObject" Target="../embeddings/oleObject244.bin"/><Relationship Id="rId45" Type="http://schemas.openxmlformats.org/officeDocument/2006/relationships/oleObject" Target="../embeddings/oleObject248.bin"/><Relationship Id="rId53" Type="http://schemas.openxmlformats.org/officeDocument/2006/relationships/image" Target="../media/image155.wmf"/><Relationship Id="rId58" Type="http://schemas.openxmlformats.org/officeDocument/2006/relationships/oleObject" Target="../embeddings/oleObject255.bin"/><Relationship Id="rId66" Type="http://schemas.openxmlformats.org/officeDocument/2006/relationships/oleObject" Target="../embeddings/oleObject259.bin"/><Relationship Id="rId5" Type="http://schemas.openxmlformats.org/officeDocument/2006/relationships/oleObject" Target="../embeddings/oleObject226.bin"/><Relationship Id="rId15" Type="http://schemas.openxmlformats.org/officeDocument/2006/relationships/oleObject" Target="../embeddings/oleObject231.bin"/><Relationship Id="rId23" Type="http://schemas.openxmlformats.org/officeDocument/2006/relationships/oleObject" Target="../embeddings/oleObject235.bin"/><Relationship Id="rId28" Type="http://schemas.openxmlformats.org/officeDocument/2006/relationships/image" Target="../media/image146.wmf"/><Relationship Id="rId36" Type="http://schemas.openxmlformats.org/officeDocument/2006/relationships/image" Target="../media/image166.wmf"/><Relationship Id="rId49" Type="http://schemas.openxmlformats.org/officeDocument/2006/relationships/oleObject" Target="../embeddings/oleObject250.bin"/><Relationship Id="rId57" Type="http://schemas.openxmlformats.org/officeDocument/2006/relationships/image" Target="../media/image157.wmf"/><Relationship Id="rId61" Type="http://schemas.openxmlformats.org/officeDocument/2006/relationships/image" Target="../media/image169.wmf"/><Relationship Id="rId10" Type="http://schemas.openxmlformats.org/officeDocument/2006/relationships/image" Target="../media/image108.wmf"/><Relationship Id="rId19" Type="http://schemas.openxmlformats.org/officeDocument/2006/relationships/oleObject" Target="../embeddings/oleObject233.bin"/><Relationship Id="rId31" Type="http://schemas.openxmlformats.org/officeDocument/2006/relationships/oleObject" Target="../embeddings/oleObject239.bin"/><Relationship Id="rId44" Type="http://schemas.openxmlformats.org/officeDocument/2006/relationships/image" Target="../media/image168.wmf"/><Relationship Id="rId52" Type="http://schemas.openxmlformats.org/officeDocument/2006/relationships/oleObject" Target="../embeddings/oleObject252.bin"/><Relationship Id="rId60" Type="http://schemas.openxmlformats.org/officeDocument/2006/relationships/oleObject" Target="../embeddings/oleObject256.bin"/><Relationship Id="rId65" Type="http://schemas.openxmlformats.org/officeDocument/2006/relationships/image" Target="../media/image170.wmf"/><Relationship Id="rId4" Type="http://schemas.openxmlformats.org/officeDocument/2006/relationships/image" Target="../media/image162.wmf"/><Relationship Id="rId9" Type="http://schemas.openxmlformats.org/officeDocument/2006/relationships/oleObject" Target="../embeddings/oleObject228.bin"/><Relationship Id="rId14" Type="http://schemas.openxmlformats.org/officeDocument/2006/relationships/image" Target="../media/image163.wmf"/><Relationship Id="rId22" Type="http://schemas.openxmlformats.org/officeDocument/2006/relationships/image" Target="../media/image144.wmf"/><Relationship Id="rId27" Type="http://schemas.openxmlformats.org/officeDocument/2006/relationships/oleObject" Target="../embeddings/oleObject237.bin"/><Relationship Id="rId30" Type="http://schemas.openxmlformats.org/officeDocument/2006/relationships/image" Target="../media/image147.wmf"/><Relationship Id="rId35" Type="http://schemas.openxmlformats.org/officeDocument/2006/relationships/oleObject" Target="../embeddings/oleObject241.bin"/><Relationship Id="rId43" Type="http://schemas.openxmlformats.org/officeDocument/2006/relationships/oleObject" Target="../embeddings/oleObject247.bin"/><Relationship Id="rId48" Type="http://schemas.openxmlformats.org/officeDocument/2006/relationships/image" Target="../media/image153.wmf"/><Relationship Id="rId56" Type="http://schemas.openxmlformats.org/officeDocument/2006/relationships/oleObject" Target="../embeddings/oleObject254.bin"/><Relationship Id="rId64" Type="http://schemas.openxmlformats.org/officeDocument/2006/relationships/oleObject" Target="../embeddings/oleObject258.bin"/><Relationship Id="rId8" Type="http://schemas.openxmlformats.org/officeDocument/2006/relationships/image" Target="../media/image107.wmf"/><Relationship Id="rId51" Type="http://schemas.openxmlformats.org/officeDocument/2006/relationships/image" Target="../media/image154.wmf"/><Relationship Id="rId3" Type="http://schemas.openxmlformats.org/officeDocument/2006/relationships/oleObject" Target="../embeddings/oleObject225.bin"/><Relationship Id="rId12" Type="http://schemas.openxmlformats.org/officeDocument/2006/relationships/image" Target="../media/image109.wmf"/><Relationship Id="rId17" Type="http://schemas.openxmlformats.org/officeDocument/2006/relationships/oleObject" Target="../embeddings/oleObject232.bin"/><Relationship Id="rId25" Type="http://schemas.openxmlformats.org/officeDocument/2006/relationships/oleObject" Target="../embeddings/oleObject236.bin"/><Relationship Id="rId33" Type="http://schemas.openxmlformats.org/officeDocument/2006/relationships/oleObject" Target="../embeddings/oleObject240.bin"/><Relationship Id="rId38" Type="http://schemas.openxmlformats.org/officeDocument/2006/relationships/image" Target="../media/image167.wmf"/><Relationship Id="rId46" Type="http://schemas.openxmlformats.org/officeDocument/2006/relationships/image" Target="../media/image152.wmf"/><Relationship Id="rId59" Type="http://schemas.openxmlformats.org/officeDocument/2006/relationships/image" Target="../media/image158.wmf"/><Relationship Id="rId67" Type="http://schemas.openxmlformats.org/officeDocument/2006/relationships/image" Target="../media/image171.wmf"/><Relationship Id="rId20" Type="http://schemas.openxmlformats.org/officeDocument/2006/relationships/image" Target="../media/image113.wmf"/><Relationship Id="rId41" Type="http://schemas.openxmlformats.org/officeDocument/2006/relationships/oleObject" Target="../embeddings/oleObject245.bin"/><Relationship Id="rId54" Type="http://schemas.openxmlformats.org/officeDocument/2006/relationships/oleObject" Target="../embeddings/oleObject253.bin"/><Relationship Id="rId62" Type="http://schemas.openxmlformats.org/officeDocument/2006/relationships/oleObject" Target="../embeddings/oleObject25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4.wmf"/><Relationship Id="rId13" Type="http://schemas.openxmlformats.org/officeDocument/2006/relationships/oleObject" Target="../embeddings/oleObject265.bin"/><Relationship Id="rId18" Type="http://schemas.openxmlformats.org/officeDocument/2006/relationships/image" Target="../media/image179.wmf"/><Relationship Id="rId3" Type="http://schemas.openxmlformats.org/officeDocument/2006/relationships/oleObject" Target="../embeddings/oleObject260.bin"/><Relationship Id="rId7" Type="http://schemas.openxmlformats.org/officeDocument/2006/relationships/oleObject" Target="../embeddings/oleObject262.bin"/><Relationship Id="rId12" Type="http://schemas.openxmlformats.org/officeDocument/2006/relationships/image" Target="../media/image176.wmf"/><Relationship Id="rId17" Type="http://schemas.openxmlformats.org/officeDocument/2006/relationships/oleObject" Target="../embeddings/oleObject267.bin"/><Relationship Id="rId2" Type="http://schemas.openxmlformats.org/officeDocument/2006/relationships/notesSlide" Target="../notesSlides/notesSlide15.xml"/><Relationship Id="rId16" Type="http://schemas.openxmlformats.org/officeDocument/2006/relationships/image" Target="../media/image17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3.wmf"/><Relationship Id="rId11" Type="http://schemas.openxmlformats.org/officeDocument/2006/relationships/oleObject" Target="../embeddings/oleObject264.bin"/><Relationship Id="rId5" Type="http://schemas.openxmlformats.org/officeDocument/2006/relationships/oleObject" Target="../embeddings/oleObject261.bin"/><Relationship Id="rId15" Type="http://schemas.openxmlformats.org/officeDocument/2006/relationships/oleObject" Target="../embeddings/oleObject266.bin"/><Relationship Id="rId10" Type="http://schemas.openxmlformats.org/officeDocument/2006/relationships/image" Target="../media/image175.wmf"/><Relationship Id="rId4" Type="http://schemas.openxmlformats.org/officeDocument/2006/relationships/image" Target="../media/image172.wmf"/><Relationship Id="rId9" Type="http://schemas.openxmlformats.org/officeDocument/2006/relationships/oleObject" Target="../embeddings/oleObject263.bin"/><Relationship Id="rId14" Type="http://schemas.openxmlformats.org/officeDocument/2006/relationships/image" Target="../media/image177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3.png"/><Relationship Id="rId5" Type="http://schemas.openxmlformats.org/officeDocument/2006/relationships/image" Target="../media/image182.png"/><Relationship Id="rId4" Type="http://schemas.openxmlformats.org/officeDocument/2006/relationships/image" Target="../media/image18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2.wmf"/><Relationship Id="rId13" Type="http://schemas.openxmlformats.org/officeDocument/2006/relationships/oleObject" Target="../embeddings/oleObject273.bin"/><Relationship Id="rId18" Type="http://schemas.openxmlformats.org/officeDocument/2006/relationships/image" Target="../media/image187.wmf"/><Relationship Id="rId26" Type="http://schemas.openxmlformats.org/officeDocument/2006/relationships/image" Target="../media/image191.wmf"/><Relationship Id="rId3" Type="http://schemas.openxmlformats.org/officeDocument/2006/relationships/oleObject" Target="../embeddings/oleObject268.bin"/><Relationship Id="rId21" Type="http://schemas.openxmlformats.org/officeDocument/2006/relationships/oleObject" Target="../embeddings/oleObject277.bin"/><Relationship Id="rId7" Type="http://schemas.openxmlformats.org/officeDocument/2006/relationships/oleObject" Target="../embeddings/oleObject270.bin"/><Relationship Id="rId12" Type="http://schemas.openxmlformats.org/officeDocument/2006/relationships/image" Target="../media/image184.wmf"/><Relationship Id="rId17" Type="http://schemas.openxmlformats.org/officeDocument/2006/relationships/oleObject" Target="../embeddings/oleObject275.bin"/><Relationship Id="rId25" Type="http://schemas.openxmlformats.org/officeDocument/2006/relationships/oleObject" Target="../embeddings/oleObject279.bin"/><Relationship Id="rId2" Type="http://schemas.openxmlformats.org/officeDocument/2006/relationships/notesSlide" Target="../notesSlides/notesSlide17.xml"/><Relationship Id="rId16" Type="http://schemas.openxmlformats.org/officeDocument/2006/relationships/image" Target="../media/image186.wmf"/><Relationship Id="rId20" Type="http://schemas.openxmlformats.org/officeDocument/2006/relationships/image" Target="../media/image18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1.wmf"/><Relationship Id="rId11" Type="http://schemas.openxmlformats.org/officeDocument/2006/relationships/oleObject" Target="../embeddings/oleObject272.bin"/><Relationship Id="rId24" Type="http://schemas.openxmlformats.org/officeDocument/2006/relationships/image" Target="../media/image190.wmf"/><Relationship Id="rId5" Type="http://schemas.openxmlformats.org/officeDocument/2006/relationships/oleObject" Target="../embeddings/oleObject269.bin"/><Relationship Id="rId15" Type="http://schemas.openxmlformats.org/officeDocument/2006/relationships/oleObject" Target="../embeddings/oleObject274.bin"/><Relationship Id="rId23" Type="http://schemas.openxmlformats.org/officeDocument/2006/relationships/oleObject" Target="../embeddings/oleObject278.bin"/><Relationship Id="rId10" Type="http://schemas.openxmlformats.org/officeDocument/2006/relationships/image" Target="../media/image183.wmf"/><Relationship Id="rId19" Type="http://schemas.openxmlformats.org/officeDocument/2006/relationships/oleObject" Target="../embeddings/oleObject276.bin"/><Relationship Id="rId4" Type="http://schemas.openxmlformats.org/officeDocument/2006/relationships/image" Target="../media/image180.wmf"/><Relationship Id="rId9" Type="http://schemas.openxmlformats.org/officeDocument/2006/relationships/oleObject" Target="../embeddings/oleObject271.bin"/><Relationship Id="rId14" Type="http://schemas.openxmlformats.org/officeDocument/2006/relationships/image" Target="../media/image185.wmf"/><Relationship Id="rId22" Type="http://schemas.openxmlformats.org/officeDocument/2006/relationships/image" Target="../media/image189.wmf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85.bin"/><Relationship Id="rId18" Type="http://schemas.openxmlformats.org/officeDocument/2006/relationships/image" Target="../media/image199.wmf"/><Relationship Id="rId26" Type="http://schemas.openxmlformats.org/officeDocument/2006/relationships/image" Target="../media/image203.wmf"/><Relationship Id="rId39" Type="http://schemas.openxmlformats.org/officeDocument/2006/relationships/oleObject" Target="../embeddings/oleObject298.bin"/><Relationship Id="rId3" Type="http://schemas.openxmlformats.org/officeDocument/2006/relationships/oleObject" Target="../embeddings/oleObject280.bin"/><Relationship Id="rId21" Type="http://schemas.openxmlformats.org/officeDocument/2006/relationships/oleObject" Target="../embeddings/oleObject289.bin"/><Relationship Id="rId34" Type="http://schemas.openxmlformats.org/officeDocument/2006/relationships/image" Target="../media/image207.wmf"/><Relationship Id="rId42" Type="http://schemas.openxmlformats.org/officeDocument/2006/relationships/image" Target="../media/image211.wmf"/><Relationship Id="rId47" Type="http://schemas.openxmlformats.org/officeDocument/2006/relationships/oleObject" Target="../embeddings/oleObject302.bin"/><Relationship Id="rId50" Type="http://schemas.openxmlformats.org/officeDocument/2006/relationships/image" Target="../media/image215.wmf"/><Relationship Id="rId7" Type="http://schemas.openxmlformats.org/officeDocument/2006/relationships/oleObject" Target="../embeddings/oleObject282.bin"/><Relationship Id="rId12" Type="http://schemas.openxmlformats.org/officeDocument/2006/relationships/image" Target="../media/image196.wmf"/><Relationship Id="rId17" Type="http://schemas.openxmlformats.org/officeDocument/2006/relationships/oleObject" Target="../embeddings/oleObject287.bin"/><Relationship Id="rId25" Type="http://schemas.openxmlformats.org/officeDocument/2006/relationships/oleObject" Target="../embeddings/oleObject291.bin"/><Relationship Id="rId33" Type="http://schemas.openxmlformats.org/officeDocument/2006/relationships/oleObject" Target="../embeddings/oleObject295.bin"/><Relationship Id="rId38" Type="http://schemas.openxmlformats.org/officeDocument/2006/relationships/image" Target="../media/image209.wmf"/><Relationship Id="rId46" Type="http://schemas.openxmlformats.org/officeDocument/2006/relationships/image" Target="../media/image213.wmf"/><Relationship Id="rId2" Type="http://schemas.openxmlformats.org/officeDocument/2006/relationships/notesSlide" Target="../notesSlides/notesSlide18.xml"/><Relationship Id="rId16" Type="http://schemas.openxmlformats.org/officeDocument/2006/relationships/image" Target="../media/image198.wmf"/><Relationship Id="rId20" Type="http://schemas.openxmlformats.org/officeDocument/2006/relationships/image" Target="../media/image200.wmf"/><Relationship Id="rId29" Type="http://schemas.openxmlformats.org/officeDocument/2006/relationships/oleObject" Target="../embeddings/oleObject293.bin"/><Relationship Id="rId41" Type="http://schemas.openxmlformats.org/officeDocument/2006/relationships/oleObject" Target="../embeddings/oleObject29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3.wmf"/><Relationship Id="rId11" Type="http://schemas.openxmlformats.org/officeDocument/2006/relationships/oleObject" Target="../embeddings/oleObject284.bin"/><Relationship Id="rId24" Type="http://schemas.openxmlformats.org/officeDocument/2006/relationships/image" Target="../media/image202.wmf"/><Relationship Id="rId32" Type="http://schemas.openxmlformats.org/officeDocument/2006/relationships/image" Target="../media/image206.wmf"/><Relationship Id="rId37" Type="http://schemas.openxmlformats.org/officeDocument/2006/relationships/oleObject" Target="../embeddings/oleObject297.bin"/><Relationship Id="rId40" Type="http://schemas.openxmlformats.org/officeDocument/2006/relationships/image" Target="../media/image210.wmf"/><Relationship Id="rId45" Type="http://schemas.openxmlformats.org/officeDocument/2006/relationships/oleObject" Target="../embeddings/oleObject301.bin"/><Relationship Id="rId53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281.bin"/><Relationship Id="rId15" Type="http://schemas.openxmlformats.org/officeDocument/2006/relationships/oleObject" Target="../embeddings/oleObject286.bin"/><Relationship Id="rId23" Type="http://schemas.openxmlformats.org/officeDocument/2006/relationships/oleObject" Target="../embeddings/oleObject290.bin"/><Relationship Id="rId28" Type="http://schemas.openxmlformats.org/officeDocument/2006/relationships/image" Target="../media/image204.wmf"/><Relationship Id="rId36" Type="http://schemas.openxmlformats.org/officeDocument/2006/relationships/image" Target="../media/image208.wmf"/><Relationship Id="rId49" Type="http://schemas.openxmlformats.org/officeDocument/2006/relationships/oleObject" Target="../embeddings/oleObject303.bin"/><Relationship Id="rId10" Type="http://schemas.openxmlformats.org/officeDocument/2006/relationships/image" Target="../media/image195.wmf"/><Relationship Id="rId19" Type="http://schemas.openxmlformats.org/officeDocument/2006/relationships/oleObject" Target="../embeddings/oleObject288.bin"/><Relationship Id="rId31" Type="http://schemas.openxmlformats.org/officeDocument/2006/relationships/oleObject" Target="../embeddings/oleObject294.bin"/><Relationship Id="rId44" Type="http://schemas.openxmlformats.org/officeDocument/2006/relationships/image" Target="../media/image212.wmf"/><Relationship Id="rId52" Type="http://schemas.openxmlformats.org/officeDocument/2006/relationships/image" Target="../media/image216.wmf"/><Relationship Id="rId4" Type="http://schemas.openxmlformats.org/officeDocument/2006/relationships/image" Target="../media/image192.wmf"/><Relationship Id="rId9" Type="http://schemas.openxmlformats.org/officeDocument/2006/relationships/oleObject" Target="../embeddings/oleObject283.bin"/><Relationship Id="rId14" Type="http://schemas.openxmlformats.org/officeDocument/2006/relationships/image" Target="../media/image197.wmf"/><Relationship Id="rId22" Type="http://schemas.openxmlformats.org/officeDocument/2006/relationships/image" Target="../media/image201.wmf"/><Relationship Id="rId27" Type="http://schemas.openxmlformats.org/officeDocument/2006/relationships/oleObject" Target="../embeddings/oleObject292.bin"/><Relationship Id="rId30" Type="http://schemas.openxmlformats.org/officeDocument/2006/relationships/image" Target="../media/image205.wmf"/><Relationship Id="rId35" Type="http://schemas.openxmlformats.org/officeDocument/2006/relationships/oleObject" Target="../embeddings/oleObject296.bin"/><Relationship Id="rId43" Type="http://schemas.openxmlformats.org/officeDocument/2006/relationships/oleObject" Target="../embeddings/oleObject300.bin"/><Relationship Id="rId48" Type="http://schemas.openxmlformats.org/officeDocument/2006/relationships/image" Target="../media/image214.wmf"/><Relationship Id="rId8" Type="http://schemas.openxmlformats.org/officeDocument/2006/relationships/image" Target="../media/image194.wmf"/><Relationship Id="rId51" Type="http://schemas.openxmlformats.org/officeDocument/2006/relationships/oleObject" Target="../embeddings/oleObject30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9.wmf"/><Relationship Id="rId13" Type="http://schemas.openxmlformats.org/officeDocument/2006/relationships/oleObject" Target="../embeddings/oleObject310.bin"/><Relationship Id="rId18" Type="http://schemas.openxmlformats.org/officeDocument/2006/relationships/image" Target="../media/image224.wmf"/><Relationship Id="rId3" Type="http://schemas.openxmlformats.org/officeDocument/2006/relationships/oleObject" Target="../embeddings/oleObject305.bin"/><Relationship Id="rId21" Type="http://schemas.openxmlformats.org/officeDocument/2006/relationships/oleObject" Target="../embeddings/oleObject314.bin"/><Relationship Id="rId7" Type="http://schemas.openxmlformats.org/officeDocument/2006/relationships/oleObject" Target="../embeddings/oleObject307.bin"/><Relationship Id="rId12" Type="http://schemas.openxmlformats.org/officeDocument/2006/relationships/image" Target="../media/image221.wmf"/><Relationship Id="rId17" Type="http://schemas.openxmlformats.org/officeDocument/2006/relationships/oleObject" Target="../embeddings/oleObject312.bin"/><Relationship Id="rId2" Type="http://schemas.openxmlformats.org/officeDocument/2006/relationships/notesSlide" Target="../notesSlides/notesSlide19.xml"/><Relationship Id="rId16" Type="http://schemas.openxmlformats.org/officeDocument/2006/relationships/image" Target="../media/image223.wmf"/><Relationship Id="rId20" Type="http://schemas.openxmlformats.org/officeDocument/2006/relationships/image" Target="../media/image225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18.wmf"/><Relationship Id="rId11" Type="http://schemas.openxmlformats.org/officeDocument/2006/relationships/oleObject" Target="../embeddings/oleObject309.bin"/><Relationship Id="rId24" Type="http://schemas.openxmlformats.org/officeDocument/2006/relationships/image" Target="../media/image227.wmf"/><Relationship Id="rId5" Type="http://schemas.openxmlformats.org/officeDocument/2006/relationships/oleObject" Target="../embeddings/oleObject306.bin"/><Relationship Id="rId15" Type="http://schemas.openxmlformats.org/officeDocument/2006/relationships/oleObject" Target="../embeddings/oleObject311.bin"/><Relationship Id="rId23" Type="http://schemas.openxmlformats.org/officeDocument/2006/relationships/oleObject" Target="../embeddings/oleObject315.bin"/><Relationship Id="rId10" Type="http://schemas.openxmlformats.org/officeDocument/2006/relationships/image" Target="../media/image220.wmf"/><Relationship Id="rId19" Type="http://schemas.openxmlformats.org/officeDocument/2006/relationships/oleObject" Target="../embeddings/oleObject313.bin"/><Relationship Id="rId4" Type="http://schemas.openxmlformats.org/officeDocument/2006/relationships/image" Target="../media/image217.wmf"/><Relationship Id="rId9" Type="http://schemas.openxmlformats.org/officeDocument/2006/relationships/oleObject" Target="../embeddings/oleObject308.bin"/><Relationship Id="rId14" Type="http://schemas.openxmlformats.org/officeDocument/2006/relationships/image" Target="../media/image222.wmf"/><Relationship Id="rId22" Type="http://schemas.openxmlformats.org/officeDocument/2006/relationships/image" Target="../media/image226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10.bin"/><Relationship Id="rId3" Type="http://schemas.openxmlformats.org/officeDocument/2006/relationships/oleObject" Target="../embeddings/oleObject1.bin"/><Relationship Id="rId21" Type="http://schemas.openxmlformats.org/officeDocument/2006/relationships/image" Target="../media/image8.wmf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6.bin"/><Relationship Id="rId17" Type="http://schemas.openxmlformats.org/officeDocument/2006/relationships/oleObject" Target="../embeddings/oleObject9.bin"/><Relationship Id="rId2" Type="http://schemas.openxmlformats.org/officeDocument/2006/relationships/notesSlide" Target="../notesSlides/notesSlide2.xml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4.bin"/><Relationship Id="rId5" Type="http://schemas.openxmlformats.org/officeDocument/2006/relationships/oleObject" Target="../embeddings/oleObject2.bin"/><Relationship Id="rId15" Type="http://schemas.openxmlformats.org/officeDocument/2006/relationships/image" Target="../media/image7.wmf"/><Relationship Id="rId23" Type="http://schemas.openxmlformats.org/officeDocument/2006/relationships/image" Target="../media/image9.wmf"/><Relationship Id="rId10" Type="http://schemas.openxmlformats.org/officeDocument/2006/relationships/oleObject" Target="../embeddings/oleObject5.bin"/><Relationship Id="rId19" Type="http://schemas.openxmlformats.org/officeDocument/2006/relationships/oleObject" Target="../embeddings/oleObject11.bin"/><Relationship Id="rId4" Type="http://schemas.openxmlformats.org/officeDocument/2006/relationships/image" Target="../media/image2.wmf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3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15.wmf"/><Relationship Id="rId26" Type="http://schemas.openxmlformats.org/officeDocument/2006/relationships/oleObject" Target="../embeddings/oleObject30.bin"/><Relationship Id="rId3" Type="http://schemas.openxmlformats.org/officeDocument/2006/relationships/oleObject" Target="../embeddings/oleObject15.bin"/><Relationship Id="rId21" Type="http://schemas.openxmlformats.org/officeDocument/2006/relationships/oleObject" Target="../embeddings/oleObject27.bin"/><Relationship Id="rId34" Type="http://schemas.openxmlformats.org/officeDocument/2006/relationships/oleObject" Target="../embeddings/oleObject34.bin"/><Relationship Id="rId7" Type="http://schemas.openxmlformats.org/officeDocument/2006/relationships/oleObject" Target="../embeddings/oleObject17.bin"/><Relationship Id="rId12" Type="http://schemas.openxmlformats.org/officeDocument/2006/relationships/oleObject" Target="../embeddings/oleObject20.bin"/><Relationship Id="rId17" Type="http://schemas.openxmlformats.org/officeDocument/2006/relationships/oleObject" Target="../embeddings/oleObject24.bin"/><Relationship Id="rId25" Type="http://schemas.openxmlformats.org/officeDocument/2006/relationships/image" Target="../media/image17.wmf"/><Relationship Id="rId33" Type="http://schemas.openxmlformats.org/officeDocument/2006/relationships/image" Target="../media/image20.wmf"/><Relationship Id="rId38" Type="http://schemas.openxmlformats.org/officeDocument/2006/relationships/image" Target="../media/image22.wmf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4.wmf"/><Relationship Id="rId20" Type="http://schemas.openxmlformats.org/officeDocument/2006/relationships/oleObject" Target="../embeddings/oleObject26.bin"/><Relationship Id="rId29" Type="http://schemas.openxmlformats.org/officeDocument/2006/relationships/image" Target="../media/image1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9.bin"/><Relationship Id="rId24" Type="http://schemas.openxmlformats.org/officeDocument/2006/relationships/oleObject" Target="../embeddings/oleObject29.bin"/><Relationship Id="rId32" Type="http://schemas.openxmlformats.org/officeDocument/2006/relationships/oleObject" Target="../embeddings/oleObject33.bin"/><Relationship Id="rId37" Type="http://schemas.openxmlformats.org/officeDocument/2006/relationships/oleObject" Target="../embeddings/oleObject36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3.bin"/><Relationship Id="rId23" Type="http://schemas.openxmlformats.org/officeDocument/2006/relationships/image" Target="../media/image16.wmf"/><Relationship Id="rId28" Type="http://schemas.openxmlformats.org/officeDocument/2006/relationships/oleObject" Target="../embeddings/oleObject31.bin"/><Relationship Id="rId36" Type="http://schemas.openxmlformats.org/officeDocument/2006/relationships/oleObject" Target="../embeddings/oleObject35.bin"/><Relationship Id="rId10" Type="http://schemas.openxmlformats.org/officeDocument/2006/relationships/image" Target="../media/image13.wmf"/><Relationship Id="rId19" Type="http://schemas.openxmlformats.org/officeDocument/2006/relationships/oleObject" Target="../embeddings/oleObject25.bin"/><Relationship Id="rId31" Type="http://schemas.openxmlformats.org/officeDocument/2006/relationships/image" Target="../media/image19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8.bin"/><Relationship Id="rId14" Type="http://schemas.openxmlformats.org/officeDocument/2006/relationships/oleObject" Target="../embeddings/oleObject22.bin"/><Relationship Id="rId22" Type="http://schemas.openxmlformats.org/officeDocument/2006/relationships/oleObject" Target="../embeddings/oleObject28.bin"/><Relationship Id="rId27" Type="http://schemas.openxmlformats.org/officeDocument/2006/relationships/hyperlink" Target="http://www.bcmath.ca/" TargetMode="External"/><Relationship Id="rId30" Type="http://schemas.openxmlformats.org/officeDocument/2006/relationships/oleObject" Target="../embeddings/oleObject32.bin"/><Relationship Id="rId35" Type="http://schemas.openxmlformats.org/officeDocument/2006/relationships/image" Target="../media/image21.wmf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2.bin"/><Relationship Id="rId18" Type="http://schemas.openxmlformats.org/officeDocument/2006/relationships/image" Target="../media/image25.wmf"/><Relationship Id="rId26" Type="http://schemas.openxmlformats.org/officeDocument/2006/relationships/image" Target="../media/image29.wmf"/><Relationship Id="rId39" Type="http://schemas.openxmlformats.org/officeDocument/2006/relationships/image" Target="../media/image35.wmf"/><Relationship Id="rId21" Type="http://schemas.openxmlformats.org/officeDocument/2006/relationships/oleObject" Target="../embeddings/oleObject46.bin"/><Relationship Id="rId34" Type="http://schemas.openxmlformats.org/officeDocument/2006/relationships/oleObject" Target="../embeddings/oleObject53.bin"/><Relationship Id="rId42" Type="http://schemas.openxmlformats.org/officeDocument/2006/relationships/oleObject" Target="../embeddings/oleObject57.bin"/><Relationship Id="rId47" Type="http://schemas.openxmlformats.org/officeDocument/2006/relationships/image" Target="../media/image39.wmf"/><Relationship Id="rId50" Type="http://schemas.openxmlformats.org/officeDocument/2006/relationships/oleObject" Target="../embeddings/oleObject61.bin"/><Relationship Id="rId55" Type="http://schemas.openxmlformats.org/officeDocument/2006/relationships/image" Target="../media/image43.wmf"/><Relationship Id="rId63" Type="http://schemas.openxmlformats.org/officeDocument/2006/relationships/oleObject" Target="../embeddings/oleObject69.bin"/><Relationship Id="rId68" Type="http://schemas.openxmlformats.org/officeDocument/2006/relationships/oleObject" Target="../embeddings/oleObject72.bin"/><Relationship Id="rId7" Type="http://schemas.openxmlformats.org/officeDocument/2006/relationships/oleObject" Target="../embeddings/oleObject39.bin"/><Relationship Id="rId71" Type="http://schemas.openxmlformats.org/officeDocument/2006/relationships/image" Target="../media/image47.wmf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4.wmf"/><Relationship Id="rId29" Type="http://schemas.openxmlformats.org/officeDocument/2006/relationships/oleObject" Target="../embeddings/oleObject50.bin"/><Relationship Id="rId11" Type="http://schemas.openxmlformats.org/officeDocument/2006/relationships/oleObject" Target="../embeddings/oleObject41.bin"/><Relationship Id="rId24" Type="http://schemas.openxmlformats.org/officeDocument/2006/relationships/image" Target="../media/image28.wmf"/><Relationship Id="rId32" Type="http://schemas.openxmlformats.org/officeDocument/2006/relationships/oleObject" Target="../embeddings/oleObject52.bin"/><Relationship Id="rId37" Type="http://schemas.openxmlformats.org/officeDocument/2006/relationships/image" Target="../media/image34.wmf"/><Relationship Id="rId40" Type="http://schemas.openxmlformats.org/officeDocument/2006/relationships/oleObject" Target="../embeddings/oleObject56.bin"/><Relationship Id="rId45" Type="http://schemas.openxmlformats.org/officeDocument/2006/relationships/image" Target="../media/image38.wmf"/><Relationship Id="rId53" Type="http://schemas.openxmlformats.org/officeDocument/2006/relationships/image" Target="../media/image42.wmf"/><Relationship Id="rId58" Type="http://schemas.openxmlformats.org/officeDocument/2006/relationships/oleObject" Target="../embeddings/oleObject66.bin"/><Relationship Id="rId66" Type="http://schemas.openxmlformats.org/officeDocument/2006/relationships/oleObject" Target="../embeddings/oleObject71.bin"/><Relationship Id="rId74" Type="http://schemas.openxmlformats.org/officeDocument/2006/relationships/image" Target="../media/image48.wmf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23" Type="http://schemas.openxmlformats.org/officeDocument/2006/relationships/oleObject" Target="../embeddings/oleObject47.bin"/><Relationship Id="rId28" Type="http://schemas.openxmlformats.org/officeDocument/2006/relationships/image" Target="../media/image30.wmf"/><Relationship Id="rId36" Type="http://schemas.openxmlformats.org/officeDocument/2006/relationships/oleObject" Target="../embeddings/oleObject54.bin"/><Relationship Id="rId49" Type="http://schemas.openxmlformats.org/officeDocument/2006/relationships/image" Target="../media/image40.wmf"/><Relationship Id="rId57" Type="http://schemas.openxmlformats.org/officeDocument/2006/relationships/oleObject" Target="../embeddings/oleObject65.bin"/><Relationship Id="rId61" Type="http://schemas.openxmlformats.org/officeDocument/2006/relationships/oleObject" Target="../embeddings/oleObject68.bin"/><Relationship Id="rId10" Type="http://schemas.openxmlformats.org/officeDocument/2006/relationships/image" Target="../media/image13.wmf"/><Relationship Id="rId19" Type="http://schemas.openxmlformats.org/officeDocument/2006/relationships/oleObject" Target="../embeddings/oleObject45.bin"/><Relationship Id="rId31" Type="http://schemas.openxmlformats.org/officeDocument/2006/relationships/image" Target="../media/image31.wmf"/><Relationship Id="rId44" Type="http://schemas.openxmlformats.org/officeDocument/2006/relationships/oleObject" Target="../embeddings/oleObject58.bin"/><Relationship Id="rId52" Type="http://schemas.openxmlformats.org/officeDocument/2006/relationships/oleObject" Target="../embeddings/oleObject62.bin"/><Relationship Id="rId60" Type="http://schemas.openxmlformats.org/officeDocument/2006/relationships/image" Target="../media/image16.wmf"/><Relationship Id="rId65" Type="http://schemas.openxmlformats.org/officeDocument/2006/relationships/image" Target="../media/image44.wmf"/><Relationship Id="rId73" Type="http://schemas.openxmlformats.org/officeDocument/2006/relationships/oleObject" Target="../embeddings/oleObject75.bin"/><Relationship Id="rId4" Type="http://schemas.openxmlformats.org/officeDocument/2006/relationships/image" Target="../media/image10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Relationship Id="rId27" Type="http://schemas.openxmlformats.org/officeDocument/2006/relationships/oleObject" Target="../embeddings/oleObject49.bin"/><Relationship Id="rId30" Type="http://schemas.openxmlformats.org/officeDocument/2006/relationships/oleObject" Target="../embeddings/oleObject51.bin"/><Relationship Id="rId35" Type="http://schemas.openxmlformats.org/officeDocument/2006/relationships/image" Target="../media/image33.wmf"/><Relationship Id="rId43" Type="http://schemas.openxmlformats.org/officeDocument/2006/relationships/image" Target="../media/image37.wmf"/><Relationship Id="rId48" Type="http://schemas.openxmlformats.org/officeDocument/2006/relationships/oleObject" Target="../embeddings/oleObject60.bin"/><Relationship Id="rId56" Type="http://schemas.openxmlformats.org/officeDocument/2006/relationships/oleObject" Target="../embeddings/oleObject64.bin"/><Relationship Id="rId64" Type="http://schemas.openxmlformats.org/officeDocument/2006/relationships/oleObject" Target="../embeddings/oleObject70.bin"/><Relationship Id="rId69" Type="http://schemas.openxmlformats.org/officeDocument/2006/relationships/image" Target="../media/image46.wmf"/><Relationship Id="rId8" Type="http://schemas.openxmlformats.org/officeDocument/2006/relationships/image" Target="../media/image12.wmf"/><Relationship Id="rId51" Type="http://schemas.openxmlformats.org/officeDocument/2006/relationships/image" Target="../media/image41.wmf"/><Relationship Id="rId72" Type="http://schemas.openxmlformats.org/officeDocument/2006/relationships/oleObject" Target="../embeddings/oleObject74.bin"/><Relationship Id="rId3" Type="http://schemas.openxmlformats.org/officeDocument/2006/relationships/oleObject" Target="../embeddings/oleObject37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44.bin"/><Relationship Id="rId25" Type="http://schemas.openxmlformats.org/officeDocument/2006/relationships/oleObject" Target="../embeddings/oleObject48.bin"/><Relationship Id="rId33" Type="http://schemas.openxmlformats.org/officeDocument/2006/relationships/image" Target="../media/image32.wmf"/><Relationship Id="rId38" Type="http://schemas.openxmlformats.org/officeDocument/2006/relationships/oleObject" Target="../embeddings/oleObject55.bin"/><Relationship Id="rId46" Type="http://schemas.openxmlformats.org/officeDocument/2006/relationships/oleObject" Target="../embeddings/oleObject59.bin"/><Relationship Id="rId59" Type="http://schemas.openxmlformats.org/officeDocument/2006/relationships/oleObject" Target="../embeddings/oleObject67.bin"/><Relationship Id="rId67" Type="http://schemas.openxmlformats.org/officeDocument/2006/relationships/image" Target="../media/image45.wmf"/><Relationship Id="rId20" Type="http://schemas.openxmlformats.org/officeDocument/2006/relationships/image" Target="../media/image26.wmf"/><Relationship Id="rId41" Type="http://schemas.openxmlformats.org/officeDocument/2006/relationships/image" Target="../media/image36.wmf"/><Relationship Id="rId54" Type="http://schemas.openxmlformats.org/officeDocument/2006/relationships/oleObject" Target="../embeddings/oleObject63.bin"/><Relationship Id="rId62" Type="http://schemas.openxmlformats.org/officeDocument/2006/relationships/image" Target="../media/image17.wmf"/><Relationship Id="rId70" Type="http://schemas.openxmlformats.org/officeDocument/2006/relationships/oleObject" Target="../embeddings/oleObject73.bin"/><Relationship Id="rId75" Type="http://schemas.openxmlformats.org/officeDocument/2006/relationships/hyperlink" Target="http://www.bcmath.ca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81.bin"/><Relationship Id="rId18" Type="http://schemas.openxmlformats.org/officeDocument/2006/relationships/image" Target="../media/image14.wmf"/><Relationship Id="rId26" Type="http://schemas.openxmlformats.org/officeDocument/2006/relationships/oleObject" Target="../embeddings/oleObject89.bin"/><Relationship Id="rId3" Type="http://schemas.openxmlformats.org/officeDocument/2006/relationships/oleObject" Target="../embeddings/oleObject76.bin"/><Relationship Id="rId21" Type="http://schemas.openxmlformats.org/officeDocument/2006/relationships/oleObject" Target="../embeddings/oleObject85.bin"/><Relationship Id="rId34" Type="http://schemas.openxmlformats.org/officeDocument/2006/relationships/oleObject" Target="../embeddings/oleObject93.bin"/><Relationship Id="rId7" Type="http://schemas.openxmlformats.org/officeDocument/2006/relationships/oleObject" Target="../embeddings/oleObject78.bin"/><Relationship Id="rId12" Type="http://schemas.openxmlformats.org/officeDocument/2006/relationships/image" Target="../media/image11.wmf"/><Relationship Id="rId17" Type="http://schemas.openxmlformats.org/officeDocument/2006/relationships/oleObject" Target="../embeddings/oleObject83.bin"/><Relationship Id="rId25" Type="http://schemas.openxmlformats.org/officeDocument/2006/relationships/image" Target="../media/image16.wmf"/><Relationship Id="rId33" Type="http://schemas.openxmlformats.org/officeDocument/2006/relationships/image" Target="../media/image54.wmf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3.wmf"/><Relationship Id="rId20" Type="http://schemas.openxmlformats.org/officeDocument/2006/relationships/image" Target="../media/image52.wmf"/><Relationship Id="rId29" Type="http://schemas.openxmlformats.org/officeDocument/2006/relationships/oleObject" Target="../embeddings/oleObject9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80.bin"/><Relationship Id="rId24" Type="http://schemas.openxmlformats.org/officeDocument/2006/relationships/oleObject" Target="../embeddings/oleObject88.bin"/><Relationship Id="rId32" Type="http://schemas.openxmlformats.org/officeDocument/2006/relationships/oleObject" Target="../embeddings/oleObject92.bin"/><Relationship Id="rId5" Type="http://schemas.openxmlformats.org/officeDocument/2006/relationships/oleObject" Target="../embeddings/oleObject77.bin"/><Relationship Id="rId15" Type="http://schemas.openxmlformats.org/officeDocument/2006/relationships/oleObject" Target="../embeddings/oleObject82.bin"/><Relationship Id="rId23" Type="http://schemas.openxmlformats.org/officeDocument/2006/relationships/oleObject" Target="../embeddings/oleObject87.bin"/><Relationship Id="rId28" Type="http://schemas.openxmlformats.org/officeDocument/2006/relationships/oleObject" Target="../embeddings/oleObject90.bin"/><Relationship Id="rId10" Type="http://schemas.openxmlformats.org/officeDocument/2006/relationships/image" Target="../media/image10.wmf"/><Relationship Id="rId19" Type="http://schemas.openxmlformats.org/officeDocument/2006/relationships/oleObject" Target="../embeddings/oleObject84.bin"/><Relationship Id="rId31" Type="http://schemas.openxmlformats.org/officeDocument/2006/relationships/hyperlink" Target="http://www.bcmath.ca/" TargetMode="External"/><Relationship Id="rId4" Type="http://schemas.openxmlformats.org/officeDocument/2006/relationships/image" Target="../media/image49.wmf"/><Relationship Id="rId9" Type="http://schemas.openxmlformats.org/officeDocument/2006/relationships/oleObject" Target="../embeddings/oleObject79.bin"/><Relationship Id="rId14" Type="http://schemas.openxmlformats.org/officeDocument/2006/relationships/image" Target="../media/image12.wmf"/><Relationship Id="rId22" Type="http://schemas.openxmlformats.org/officeDocument/2006/relationships/oleObject" Target="../embeddings/oleObject86.bin"/><Relationship Id="rId27" Type="http://schemas.openxmlformats.org/officeDocument/2006/relationships/image" Target="../media/image17.wmf"/><Relationship Id="rId30" Type="http://schemas.openxmlformats.org/officeDocument/2006/relationships/image" Target="../media/image53.wmf"/><Relationship Id="rId35" Type="http://schemas.openxmlformats.org/officeDocument/2006/relationships/image" Target="../media/image55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9.bin"/><Relationship Id="rId18" Type="http://schemas.openxmlformats.org/officeDocument/2006/relationships/oleObject" Target="../embeddings/oleObject103.bin"/><Relationship Id="rId26" Type="http://schemas.openxmlformats.org/officeDocument/2006/relationships/oleObject" Target="../embeddings/oleObject107.bin"/><Relationship Id="rId39" Type="http://schemas.openxmlformats.org/officeDocument/2006/relationships/image" Target="../media/image72.wmf"/><Relationship Id="rId3" Type="http://schemas.openxmlformats.org/officeDocument/2006/relationships/oleObject" Target="../embeddings/oleObject94.bin"/><Relationship Id="rId21" Type="http://schemas.openxmlformats.org/officeDocument/2006/relationships/image" Target="../media/image63.wmf"/><Relationship Id="rId34" Type="http://schemas.openxmlformats.org/officeDocument/2006/relationships/oleObject" Target="../embeddings/oleObject111.bin"/><Relationship Id="rId42" Type="http://schemas.openxmlformats.org/officeDocument/2006/relationships/oleObject" Target="../embeddings/oleObject115.bin"/><Relationship Id="rId47" Type="http://schemas.openxmlformats.org/officeDocument/2006/relationships/image" Target="../media/image76.wmf"/><Relationship Id="rId50" Type="http://schemas.openxmlformats.org/officeDocument/2006/relationships/oleObject" Target="../embeddings/oleObject119.bin"/><Relationship Id="rId7" Type="http://schemas.openxmlformats.org/officeDocument/2006/relationships/oleObject" Target="../embeddings/oleObject96.bin"/><Relationship Id="rId12" Type="http://schemas.openxmlformats.org/officeDocument/2006/relationships/image" Target="../media/image60.wmf"/><Relationship Id="rId17" Type="http://schemas.openxmlformats.org/officeDocument/2006/relationships/oleObject" Target="../embeddings/oleObject102.bin"/><Relationship Id="rId25" Type="http://schemas.openxmlformats.org/officeDocument/2006/relationships/image" Target="../media/image65.wmf"/><Relationship Id="rId33" Type="http://schemas.openxmlformats.org/officeDocument/2006/relationships/image" Target="../media/image69.wmf"/><Relationship Id="rId38" Type="http://schemas.openxmlformats.org/officeDocument/2006/relationships/oleObject" Target="../embeddings/oleObject113.bin"/><Relationship Id="rId46" Type="http://schemas.openxmlformats.org/officeDocument/2006/relationships/oleObject" Target="../embeddings/oleObject117.bin"/><Relationship Id="rId2" Type="http://schemas.openxmlformats.org/officeDocument/2006/relationships/notesSlide" Target="../notesSlides/notesSlide6.xml"/><Relationship Id="rId16" Type="http://schemas.openxmlformats.org/officeDocument/2006/relationships/oleObject" Target="../embeddings/oleObject101.bin"/><Relationship Id="rId20" Type="http://schemas.openxmlformats.org/officeDocument/2006/relationships/oleObject" Target="../embeddings/oleObject104.bin"/><Relationship Id="rId29" Type="http://schemas.openxmlformats.org/officeDocument/2006/relationships/image" Target="../media/image67.wmf"/><Relationship Id="rId41" Type="http://schemas.openxmlformats.org/officeDocument/2006/relationships/image" Target="../media/image7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98.bin"/><Relationship Id="rId24" Type="http://schemas.openxmlformats.org/officeDocument/2006/relationships/oleObject" Target="../embeddings/oleObject106.bin"/><Relationship Id="rId32" Type="http://schemas.openxmlformats.org/officeDocument/2006/relationships/oleObject" Target="../embeddings/oleObject110.bin"/><Relationship Id="rId37" Type="http://schemas.openxmlformats.org/officeDocument/2006/relationships/image" Target="../media/image71.wmf"/><Relationship Id="rId40" Type="http://schemas.openxmlformats.org/officeDocument/2006/relationships/oleObject" Target="../embeddings/oleObject114.bin"/><Relationship Id="rId45" Type="http://schemas.openxmlformats.org/officeDocument/2006/relationships/image" Target="../media/image75.wmf"/><Relationship Id="rId53" Type="http://schemas.openxmlformats.org/officeDocument/2006/relationships/image" Target="../media/image79.wmf"/><Relationship Id="rId5" Type="http://schemas.openxmlformats.org/officeDocument/2006/relationships/oleObject" Target="../embeddings/oleObject95.bin"/><Relationship Id="rId15" Type="http://schemas.openxmlformats.org/officeDocument/2006/relationships/oleObject" Target="../embeddings/oleObject100.bin"/><Relationship Id="rId23" Type="http://schemas.openxmlformats.org/officeDocument/2006/relationships/image" Target="../media/image64.wmf"/><Relationship Id="rId28" Type="http://schemas.openxmlformats.org/officeDocument/2006/relationships/oleObject" Target="../embeddings/oleObject108.bin"/><Relationship Id="rId36" Type="http://schemas.openxmlformats.org/officeDocument/2006/relationships/oleObject" Target="../embeddings/oleObject112.bin"/><Relationship Id="rId49" Type="http://schemas.openxmlformats.org/officeDocument/2006/relationships/image" Target="../media/image77.wmf"/><Relationship Id="rId10" Type="http://schemas.openxmlformats.org/officeDocument/2006/relationships/image" Target="../media/image59.wmf"/><Relationship Id="rId19" Type="http://schemas.openxmlformats.org/officeDocument/2006/relationships/image" Target="../media/image62.wmf"/><Relationship Id="rId31" Type="http://schemas.openxmlformats.org/officeDocument/2006/relationships/image" Target="../media/image68.wmf"/><Relationship Id="rId44" Type="http://schemas.openxmlformats.org/officeDocument/2006/relationships/oleObject" Target="../embeddings/oleObject116.bin"/><Relationship Id="rId52" Type="http://schemas.openxmlformats.org/officeDocument/2006/relationships/oleObject" Target="../embeddings/oleObject120.bin"/><Relationship Id="rId4" Type="http://schemas.openxmlformats.org/officeDocument/2006/relationships/image" Target="../media/image56.wmf"/><Relationship Id="rId9" Type="http://schemas.openxmlformats.org/officeDocument/2006/relationships/oleObject" Target="../embeddings/oleObject97.bin"/><Relationship Id="rId14" Type="http://schemas.openxmlformats.org/officeDocument/2006/relationships/image" Target="../media/image61.wmf"/><Relationship Id="rId22" Type="http://schemas.openxmlformats.org/officeDocument/2006/relationships/oleObject" Target="../embeddings/oleObject105.bin"/><Relationship Id="rId27" Type="http://schemas.openxmlformats.org/officeDocument/2006/relationships/image" Target="../media/image66.wmf"/><Relationship Id="rId30" Type="http://schemas.openxmlformats.org/officeDocument/2006/relationships/oleObject" Target="../embeddings/oleObject109.bin"/><Relationship Id="rId35" Type="http://schemas.openxmlformats.org/officeDocument/2006/relationships/image" Target="../media/image70.wmf"/><Relationship Id="rId43" Type="http://schemas.openxmlformats.org/officeDocument/2006/relationships/image" Target="../media/image74.wmf"/><Relationship Id="rId48" Type="http://schemas.openxmlformats.org/officeDocument/2006/relationships/oleObject" Target="../embeddings/oleObject118.bin"/><Relationship Id="rId8" Type="http://schemas.openxmlformats.org/officeDocument/2006/relationships/image" Target="../media/image58.wmf"/><Relationship Id="rId51" Type="http://schemas.openxmlformats.org/officeDocument/2006/relationships/image" Target="../media/image7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13" Type="http://schemas.openxmlformats.org/officeDocument/2006/relationships/oleObject" Target="../embeddings/oleObject126.bin"/><Relationship Id="rId18" Type="http://schemas.openxmlformats.org/officeDocument/2006/relationships/image" Target="../media/image87.wmf"/><Relationship Id="rId26" Type="http://schemas.openxmlformats.org/officeDocument/2006/relationships/image" Target="../media/image91.wmf"/><Relationship Id="rId3" Type="http://schemas.openxmlformats.org/officeDocument/2006/relationships/oleObject" Target="../embeddings/oleObject121.bin"/><Relationship Id="rId21" Type="http://schemas.openxmlformats.org/officeDocument/2006/relationships/oleObject" Target="../embeddings/oleObject130.bin"/><Relationship Id="rId7" Type="http://schemas.openxmlformats.org/officeDocument/2006/relationships/oleObject" Target="../embeddings/oleObject123.bin"/><Relationship Id="rId12" Type="http://schemas.openxmlformats.org/officeDocument/2006/relationships/image" Target="../media/image84.wmf"/><Relationship Id="rId17" Type="http://schemas.openxmlformats.org/officeDocument/2006/relationships/oleObject" Target="../embeddings/oleObject128.bin"/><Relationship Id="rId25" Type="http://schemas.openxmlformats.org/officeDocument/2006/relationships/oleObject" Target="../embeddings/oleObject132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86.wmf"/><Relationship Id="rId20" Type="http://schemas.openxmlformats.org/officeDocument/2006/relationships/image" Target="../media/image88.wmf"/><Relationship Id="rId29" Type="http://schemas.openxmlformats.org/officeDocument/2006/relationships/oleObject" Target="../embeddings/oleObject134.bin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125.bin"/><Relationship Id="rId24" Type="http://schemas.openxmlformats.org/officeDocument/2006/relationships/image" Target="../media/image90.wmf"/><Relationship Id="rId5" Type="http://schemas.openxmlformats.org/officeDocument/2006/relationships/oleObject" Target="../embeddings/oleObject122.bin"/><Relationship Id="rId15" Type="http://schemas.openxmlformats.org/officeDocument/2006/relationships/oleObject" Target="../embeddings/oleObject127.bin"/><Relationship Id="rId23" Type="http://schemas.openxmlformats.org/officeDocument/2006/relationships/oleObject" Target="../embeddings/oleObject131.bin"/><Relationship Id="rId28" Type="http://schemas.openxmlformats.org/officeDocument/2006/relationships/image" Target="../media/image92.wmf"/><Relationship Id="rId10" Type="http://schemas.openxmlformats.org/officeDocument/2006/relationships/image" Target="../media/image83.wmf"/><Relationship Id="rId19" Type="http://schemas.openxmlformats.org/officeDocument/2006/relationships/oleObject" Target="../embeddings/oleObject129.bin"/><Relationship Id="rId4" Type="http://schemas.openxmlformats.org/officeDocument/2006/relationships/image" Target="../media/image80.wmf"/><Relationship Id="rId9" Type="http://schemas.openxmlformats.org/officeDocument/2006/relationships/oleObject" Target="../embeddings/oleObject124.bin"/><Relationship Id="rId14" Type="http://schemas.openxmlformats.org/officeDocument/2006/relationships/image" Target="../media/image85.wmf"/><Relationship Id="rId22" Type="http://schemas.openxmlformats.org/officeDocument/2006/relationships/image" Target="../media/image89.wmf"/><Relationship Id="rId27" Type="http://schemas.openxmlformats.org/officeDocument/2006/relationships/oleObject" Target="../embeddings/oleObject133.bin"/><Relationship Id="rId30" Type="http://schemas.openxmlformats.org/officeDocument/2006/relationships/image" Target="../media/image9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13" Type="http://schemas.openxmlformats.org/officeDocument/2006/relationships/oleObject" Target="../embeddings/oleObject140.bin"/><Relationship Id="rId18" Type="http://schemas.openxmlformats.org/officeDocument/2006/relationships/image" Target="../media/image101.wmf"/><Relationship Id="rId3" Type="http://schemas.openxmlformats.org/officeDocument/2006/relationships/oleObject" Target="../embeddings/oleObject135.bin"/><Relationship Id="rId21" Type="http://schemas.openxmlformats.org/officeDocument/2006/relationships/oleObject" Target="../embeddings/oleObject144.bin"/><Relationship Id="rId7" Type="http://schemas.openxmlformats.org/officeDocument/2006/relationships/oleObject" Target="../embeddings/oleObject137.bin"/><Relationship Id="rId12" Type="http://schemas.openxmlformats.org/officeDocument/2006/relationships/image" Target="../media/image98.wmf"/><Relationship Id="rId17" Type="http://schemas.openxmlformats.org/officeDocument/2006/relationships/oleObject" Target="../embeddings/oleObject142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00.wmf"/><Relationship Id="rId20" Type="http://schemas.openxmlformats.org/officeDocument/2006/relationships/image" Target="../media/image10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.wmf"/><Relationship Id="rId11" Type="http://schemas.openxmlformats.org/officeDocument/2006/relationships/oleObject" Target="../embeddings/oleObject139.bin"/><Relationship Id="rId5" Type="http://schemas.openxmlformats.org/officeDocument/2006/relationships/oleObject" Target="../embeddings/oleObject136.bin"/><Relationship Id="rId15" Type="http://schemas.openxmlformats.org/officeDocument/2006/relationships/oleObject" Target="../embeddings/oleObject141.bin"/><Relationship Id="rId10" Type="http://schemas.openxmlformats.org/officeDocument/2006/relationships/image" Target="../media/image97.wmf"/><Relationship Id="rId19" Type="http://schemas.openxmlformats.org/officeDocument/2006/relationships/oleObject" Target="../embeddings/oleObject143.bin"/><Relationship Id="rId4" Type="http://schemas.openxmlformats.org/officeDocument/2006/relationships/image" Target="../media/image94.wmf"/><Relationship Id="rId9" Type="http://schemas.openxmlformats.org/officeDocument/2006/relationships/oleObject" Target="../embeddings/oleObject138.bin"/><Relationship Id="rId14" Type="http://schemas.openxmlformats.org/officeDocument/2006/relationships/image" Target="../media/image99.wmf"/><Relationship Id="rId22" Type="http://schemas.openxmlformats.org/officeDocument/2006/relationships/image" Target="../media/image10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5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7744" y="3068960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en-CA" dirty="0"/>
              <a:t>Trigonometry</a:t>
            </a:r>
            <a:br>
              <a:rPr lang="en-CA" dirty="0"/>
            </a:br>
            <a:r>
              <a:rPr lang="en-CA" dirty="0"/>
              <a:t>Lesson 3</a:t>
            </a:r>
            <a:br>
              <a:rPr lang="en-CA" dirty="0"/>
            </a:br>
            <a:r>
              <a:rPr lang="en-CA" dirty="0"/>
              <a:t>Special Triangles and angles in standard Position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664451" cy="6540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500" dirty="0"/>
              <a:t>III) Using Special Triangles to Solve Trig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7338" y="1077913"/>
            <a:ext cx="8405812" cy="9413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sz="2200" dirty="0"/>
              <a:t>For angles with reference angles of 30°, 45°, 60°, we can use special triangles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141288" y="1951038"/>
          <a:ext cx="4864100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25680" imgH="279360" progId="Equation.DSMT4">
                  <p:embed/>
                </p:oleObj>
              </mc:Choice>
              <mc:Fallback>
                <p:oleObj name="Equation" r:id="rId3" imgW="2425680" imgH="27936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8" y="1951038"/>
                        <a:ext cx="4864100" cy="560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684213" y="2844800"/>
            <a:ext cx="2571750" cy="2571750"/>
            <a:chOff x="1000100" y="2786058"/>
            <a:chExt cx="2571768" cy="2571768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9"/>
          <p:cNvGrpSpPr>
            <a:grpSpLocks/>
          </p:cNvGrpSpPr>
          <p:nvPr/>
        </p:nvGrpSpPr>
        <p:grpSpPr bwMode="auto">
          <a:xfrm rot="5400000">
            <a:off x="1932781" y="2844007"/>
            <a:ext cx="1587" cy="2571750"/>
            <a:chOff x="2713818" y="2786852"/>
            <a:chExt cx="2382" cy="2570974"/>
          </a:xfrm>
        </p:grpSpPr>
        <p:cxnSp>
          <p:nvCxnSpPr>
            <p:cNvPr id="9" name="Straight Arrow Connector 8"/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1838325" y="2435225"/>
          <a:ext cx="373063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3890" imgH="241195" progId="Equation.DSMT4">
                  <p:embed/>
                </p:oleObj>
              </mc:Choice>
              <mc:Fallback>
                <p:oleObj name="Equation" r:id="rId5" imgW="253890" imgH="241195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8325" y="2435225"/>
                        <a:ext cx="373063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261938" y="3935413"/>
          <a:ext cx="484187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30057" imgH="241195" progId="Equation.DSMT4">
                  <p:embed/>
                </p:oleObj>
              </mc:Choice>
              <mc:Fallback>
                <p:oleObj name="Equation" r:id="rId7" imgW="330057" imgH="241195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38" y="3935413"/>
                        <a:ext cx="484187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1754188" y="5364163"/>
          <a:ext cx="503237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42751" imgH="241195" progId="Equation.DSMT4">
                  <p:embed/>
                </p:oleObj>
              </mc:Choice>
              <mc:Fallback>
                <p:oleObj name="Equation" r:id="rId9" imgW="342751" imgH="241195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4188" y="5364163"/>
                        <a:ext cx="503237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330575" y="3911600"/>
          <a:ext cx="50165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42751" imgH="241195" progId="Equation.DSMT4">
                  <p:embed/>
                </p:oleObj>
              </mc:Choice>
              <mc:Fallback>
                <p:oleObj name="Equation" r:id="rId11" imgW="342751" imgH="241195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0575" y="3911600"/>
                        <a:ext cx="50165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Arc 14"/>
          <p:cNvSpPr/>
          <p:nvPr/>
        </p:nvSpPr>
        <p:spPr>
          <a:xfrm>
            <a:off x="1352550" y="3487738"/>
            <a:ext cx="1260475" cy="1260475"/>
          </a:xfrm>
          <a:prstGeom prst="arc">
            <a:avLst>
              <a:gd name="adj1" fmla="val 1075710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" name="Arc 17"/>
          <p:cNvSpPr/>
          <p:nvPr/>
        </p:nvSpPr>
        <p:spPr>
          <a:xfrm>
            <a:off x="1347788" y="3514725"/>
            <a:ext cx="1260475" cy="1260475"/>
          </a:xfrm>
          <a:prstGeom prst="arc">
            <a:avLst>
              <a:gd name="adj1" fmla="val 9147388"/>
              <a:gd name="adj2" fmla="val 11075154"/>
            </a:avLst>
          </a:prstGeom>
          <a:ln>
            <a:solidFill>
              <a:srgbClr val="0070C0"/>
            </a:solidFill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1276350" y="4089400"/>
          <a:ext cx="322263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53890" imgH="241195" progId="Equation.DSMT4">
                  <p:embed/>
                </p:oleObj>
              </mc:Choice>
              <mc:Fallback>
                <p:oleObj name="Equation" r:id="rId13" imgW="253890" imgH="241195" progId="Equation.DSMT4">
                  <p:embed/>
                  <p:pic>
                    <p:nvPicPr>
                      <p:cNvPr id="1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50" y="4089400"/>
                        <a:ext cx="322263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889375" y="2689225"/>
            <a:ext cx="40449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Draw the angle in standard position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92550" y="3127375"/>
            <a:ext cx="27908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reference angle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21125" y="3525838"/>
            <a:ext cx="34623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Draw the 30°, 60°, 90° triangle</a:t>
            </a:r>
          </a:p>
        </p:txBody>
      </p:sp>
      <p:sp>
        <p:nvSpPr>
          <p:cNvPr id="23" name="Isosceles Triangle 22"/>
          <p:cNvSpPr/>
          <p:nvPr/>
        </p:nvSpPr>
        <p:spPr>
          <a:xfrm flipV="1">
            <a:off x="723900" y="4148138"/>
            <a:ext cx="1244600" cy="688975"/>
          </a:xfrm>
          <a:prstGeom prst="triangle">
            <a:avLst>
              <a:gd name="adj" fmla="val 0"/>
            </a:avLst>
          </a:prstGeom>
          <a:solidFill>
            <a:srgbClr val="00B0F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4" name="Object 2"/>
          <p:cNvGraphicFramePr>
            <a:graphicFrameLocks noChangeAspect="1"/>
          </p:cNvGraphicFramePr>
          <p:nvPr/>
        </p:nvGraphicFramePr>
        <p:xfrm>
          <a:off x="5038725" y="4572000"/>
          <a:ext cx="266700" cy="23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66469" imgH="241091" progId="Equation.DSMT4">
                  <p:embed/>
                </p:oleObj>
              </mc:Choice>
              <mc:Fallback>
                <p:oleObj name="Equation" r:id="rId15" imgW="266469" imgH="241091" progId="Equation.DSMT4">
                  <p:embed/>
                  <p:pic>
                    <p:nvPicPr>
                      <p:cNvPr id="2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8725" y="4572000"/>
                        <a:ext cx="266700" cy="239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5840413" y="4071938"/>
          <a:ext cx="254000" cy="239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53890" imgH="241195" progId="Equation.DSMT4">
                  <p:embed/>
                </p:oleObj>
              </mc:Choice>
              <mc:Fallback>
                <p:oleObj name="Equation" r:id="rId17" imgW="253890" imgH="241195" progId="Equation.DSMT4">
                  <p:embed/>
                  <p:pic>
                    <p:nvPicPr>
                      <p:cNvPr id="2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0413" y="4071938"/>
                        <a:ext cx="254000" cy="239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5075238" y="4083050"/>
          <a:ext cx="254000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53890" imgH="241195" progId="Equation.DSMT4">
                  <p:embed/>
                </p:oleObj>
              </mc:Choice>
              <mc:Fallback>
                <p:oleObj name="Equation" r:id="rId19" imgW="253890" imgH="241195" progId="Equation.DSMT4">
                  <p:embed/>
                  <p:pic>
                    <p:nvPicPr>
                      <p:cNvPr id="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5238" y="4083050"/>
                        <a:ext cx="254000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5170488" y="3813175"/>
          <a:ext cx="56356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42751" imgH="241195" progId="Equation.DSMT4">
                  <p:embed/>
                </p:oleObj>
              </mc:Choice>
              <mc:Fallback>
                <p:oleObj name="Equation" r:id="rId21" imgW="342751" imgH="241195" progId="Equation.DSMT4">
                  <p:embed/>
                  <p:pic>
                    <p:nvPicPr>
                      <p:cNvPr id="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0488" y="3813175"/>
                        <a:ext cx="563562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4697413" y="4300538"/>
          <a:ext cx="333375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03024" imgH="164957" progId="Equation.DSMT4">
                  <p:embed/>
                </p:oleObj>
              </mc:Choice>
              <mc:Fallback>
                <p:oleObj name="Equation" r:id="rId23" imgW="203024" imgH="164957" progId="Equation.DSMT4">
                  <p:embed/>
                  <p:pic>
                    <p:nvPicPr>
                      <p:cNvPr id="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7413" y="4300538"/>
                        <a:ext cx="333375" cy="268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"/>
          <p:cNvGraphicFramePr>
            <a:graphicFrameLocks noChangeAspect="1"/>
          </p:cNvGraphicFramePr>
          <p:nvPr/>
        </p:nvGraphicFramePr>
        <p:xfrm>
          <a:off x="5624513" y="4502150"/>
          <a:ext cx="207962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6780" imgH="164814" progId="Equation.DSMT4">
                  <p:embed/>
                </p:oleObj>
              </mc:Choice>
              <mc:Fallback>
                <p:oleObj name="Equation" r:id="rId25" imgW="126780" imgH="164814" progId="Equation.DSMT4">
                  <p:embed/>
                  <p:pic>
                    <p:nvPicPr>
                      <p:cNvPr id="2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4513" y="4502150"/>
                        <a:ext cx="207962" cy="26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Isosceles Triangle 29"/>
          <p:cNvSpPr/>
          <p:nvPr/>
        </p:nvSpPr>
        <p:spPr>
          <a:xfrm flipV="1">
            <a:off x="725488" y="4137025"/>
            <a:ext cx="1244600" cy="688975"/>
          </a:xfrm>
          <a:prstGeom prst="triangle">
            <a:avLst>
              <a:gd name="adj" fmla="val 0"/>
            </a:avLst>
          </a:prstGeom>
          <a:solidFill>
            <a:srgbClr val="00B0F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31" name="Straight Connector 30"/>
          <p:cNvCxnSpPr/>
          <p:nvPr/>
        </p:nvCxnSpPr>
        <p:spPr>
          <a:xfrm>
            <a:off x="708025" y="4127500"/>
            <a:ext cx="1217613" cy="3175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Object 2"/>
          <p:cNvGraphicFramePr>
            <a:graphicFrameLocks noChangeAspect="1"/>
          </p:cNvGraphicFramePr>
          <p:nvPr/>
        </p:nvGraphicFramePr>
        <p:xfrm>
          <a:off x="981075" y="3759200"/>
          <a:ext cx="563563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42751" imgH="241195" progId="Equation.DSMT4">
                  <p:embed/>
                </p:oleObj>
              </mc:Choice>
              <mc:Fallback>
                <p:oleObj name="Equation" r:id="rId27" imgW="342751" imgH="241195" progId="Equation.DSMT4">
                  <p:embed/>
                  <p:pic>
                    <p:nvPicPr>
                      <p:cNvPr id="3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1075" y="3759200"/>
                        <a:ext cx="563563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rot="16200000" flipV="1">
            <a:off x="356394" y="4496594"/>
            <a:ext cx="712788" cy="0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2"/>
          <p:cNvGraphicFramePr>
            <a:graphicFrameLocks noChangeAspect="1"/>
          </p:cNvGraphicFramePr>
          <p:nvPr/>
        </p:nvGraphicFramePr>
        <p:xfrm>
          <a:off x="388938" y="4349750"/>
          <a:ext cx="333375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03024" imgH="164957" progId="Equation.DSMT4">
                  <p:embed/>
                </p:oleObj>
              </mc:Choice>
              <mc:Fallback>
                <p:oleObj name="Equation" r:id="rId28" imgW="203024" imgH="164957" progId="Equation.DSMT4">
                  <p:embed/>
                  <p:pic>
                    <p:nvPicPr>
                      <p:cNvPr id="3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938" y="4349750"/>
                        <a:ext cx="333375" cy="26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4021138" y="5033963"/>
          <a:ext cx="1303337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710891" imgH="241195" progId="Equation.DSMT4">
                  <p:embed/>
                </p:oleObj>
              </mc:Choice>
              <mc:Fallback>
                <p:oleObj name="Equation" r:id="rId29" imgW="710891" imgH="241195" progId="Equation.DSMT4">
                  <p:embed/>
                  <p:pic>
                    <p:nvPicPr>
                      <p:cNvPr id="3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1138" y="5033963"/>
                        <a:ext cx="1303337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"/>
          <p:cNvGraphicFramePr>
            <a:graphicFrameLocks noChangeAspect="1"/>
          </p:cNvGraphicFramePr>
          <p:nvPr/>
        </p:nvGraphicFramePr>
        <p:xfrm>
          <a:off x="5256213" y="4930775"/>
          <a:ext cx="419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28501" imgH="431613" progId="Equation.DSMT4">
                  <p:embed/>
                </p:oleObj>
              </mc:Choice>
              <mc:Fallback>
                <p:oleObj name="Equation" r:id="rId31" imgW="228501" imgH="431613" progId="Equation.DSMT4">
                  <p:embed/>
                  <p:pic>
                    <p:nvPicPr>
                      <p:cNvPr id="3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6213" y="4930775"/>
                        <a:ext cx="4191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"/>
          <p:cNvGraphicFramePr>
            <a:graphicFrameLocks noChangeAspect="1"/>
          </p:cNvGraphicFramePr>
          <p:nvPr/>
        </p:nvGraphicFramePr>
        <p:xfrm>
          <a:off x="5360988" y="5373688"/>
          <a:ext cx="315912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26780" imgH="164814" progId="Equation.DSMT4">
                  <p:embed/>
                </p:oleObj>
              </mc:Choice>
              <mc:Fallback>
                <p:oleObj name="Equation" r:id="rId33" imgW="126780" imgH="164814" progId="Equation.DSMT4">
                  <p:embed/>
                  <p:pic>
                    <p:nvPicPr>
                      <p:cNvPr id="3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0988" y="5373688"/>
                        <a:ext cx="315912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5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2160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2600000">
                                      <p:cBhvr>
                                        <p:cTn id="41" dur="4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7604 0 " pathEditMode="relative" ptsTypes="AA">
                                      <p:cBhvr>
                                        <p:cTn id="7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5" grpId="0" animBg="1"/>
      <p:bldP spid="20" grpId="0"/>
      <p:bldP spid="21" grpId="0"/>
      <p:bldP spid="22" grpId="0"/>
      <p:bldP spid="23" grpId="0" animBg="1"/>
      <p:bldP spid="23" grpId="1" animBg="1"/>
      <p:bldP spid="3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77150" cy="4889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IV) Recognizing Reference angles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4092575" y="2630488"/>
            <a:ext cx="4114800" cy="4114800"/>
            <a:chOff x="1000100" y="2786058"/>
            <a:chExt cx="2571768" cy="2571768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1000100" y="4071942"/>
              <a:ext cx="2571768" cy="1984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rot="5400000">
              <a:off x="1007046" y="4070949"/>
              <a:ext cx="2571768" cy="1984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9"/>
          <p:cNvGrpSpPr>
            <a:grpSpLocks/>
          </p:cNvGrpSpPr>
          <p:nvPr/>
        </p:nvGrpSpPr>
        <p:grpSpPr bwMode="auto">
          <a:xfrm rot="5400000">
            <a:off x="6137275" y="2636838"/>
            <a:ext cx="3175" cy="4114800"/>
            <a:chOff x="2713818" y="2786852"/>
            <a:chExt cx="2382" cy="2570974"/>
          </a:xfrm>
        </p:grpSpPr>
        <p:cxnSp>
          <p:nvCxnSpPr>
            <p:cNvPr id="8" name="Straight Arrow Connector 7"/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Oval 10"/>
          <p:cNvSpPr/>
          <p:nvPr/>
        </p:nvSpPr>
        <p:spPr>
          <a:xfrm>
            <a:off x="4433888" y="3000375"/>
            <a:ext cx="3455987" cy="34559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5" name="Straight Connector 14"/>
          <p:cNvCxnSpPr/>
          <p:nvPr/>
        </p:nvCxnSpPr>
        <p:spPr>
          <a:xfrm>
            <a:off x="4257675" y="3840163"/>
            <a:ext cx="3689350" cy="0"/>
          </a:xfrm>
          <a:prstGeom prst="line">
            <a:avLst/>
          </a:prstGeom>
          <a:ln w="254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403725" y="6219825"/>
            <a:ext cx="3690938" cy="0"/>
          </a:xfrm>
          <a:prstGeom prst="line">
            <a:avLst/>
          </a:prstGeom>
          <a:ln w="2540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/>
          <p:cNvSpPr>
            <a:spLocks noGrp="1"/>
          </p:cNvSpPr>
          <p:nvPr>
            <p:ph sz="quarter" idx="1"/>
          </p:nvPr>
        </p:nvSpPr>
        <p:spPr>
          <a:xfrm>
            <a:off x="82550" y="735013"/>
            <a:ext cx="8802688" cy="1309687"/>
          </a:xfrm>
        </p:spPr>
        <p:txBody>
          <a:bodyPr>
            <a:normAutofit fontScale="92500" lnSpcReduction="20000"/>
          </a:bodyPr>
          <a:lstStyle/>
          <a:p>
            <a:r>
              <a:rPr lang="en-CA" sz="2200"/>
              <a:t>Angles with the same height will have the same reference angle</a:t>
            </a:r>
          </a:p>
          <a:p>
            <a:pPr>
              <a:buFont typeface="Wingdings" pitchFamily="2" charset="2"/>
              <a:buNone/>
            </a:pPr>
            <a:r>
              <a:rPr lang="en-CA" sz="2200"/>
              <a:t>	i</a:t>
            </a:r>
            <a:r>
              <a:rPr lang="en-CA" sz="1900"/>
              <a:t>e:  </a:t>
            </a:r>
            <a:r>
              <a:rPr lang="en-CA" sz="2000"/>
              <a:t>30°, 150°, 210°, and 330° all have the same reference angle at 30°</a:t>
            </a:r>
          </a:p>
          <a:p>
            <a:pPr>
              <a:buFont typeface="Wingdings" pitchFamily="2" charset="2"/>
              <a:buNone/>
            </a:pPr>
            <a:r>
              <a:rPr lang="en-CA" sz="2200"/>
              <a:t>	i</a:t>
            </a:r>
            <a:r>
              <a:rPr lang="en-CA" sz="1900"/>
              <a:t>e:  </a:t>
            </a:r>
            <a:r>
              <a:rPr lang="en-CA" sz="2000"/>
              <a:t>60°, 120°, 240°, and 300° all have the same reference angle at 60°</a:t>
            </a:r>
          </a:p>
          <a:p>
            <a:pPr>
              <a:buFont typeface="Wingdings" pitchFamily="2" charset="2"/>
              <a:buNone/>
            </a:pPr>
            <a:r>
              <a:rPr lang="en-CA" sz="2200"/>
              <a:t>	i</a:t>
            </a:r>
            <a:r>
              <a:rPr lang="en-CA" sz="1900"/>
              <a:t>e:  </a:t>
            </a:r>
            <a:r>
              <a:rPr lang="en-CA" sz="2000"/>
              <a:t>45°, 135°, 225°, and 315° all have the same reference angle at 45°</a:t>
            </a:r>
          </a:p>
          <a:p>
            <a:pPr>
              <a:buFont typeface="Wingdings" pitchFamily="2" charset="2"/>
              <a:buNone/>
            </a:pPr>
            <a:endParaRPr lang="en-CA" sz="2000"/>
          </a:p>
          <a:p>
            <a:pPr>
              <a:buFont typeface="Wingdings" pitchFamily="2" charset="2"/>
              <a:buNone/>
            </a:pPr>
            <a:endParaRPr lang="en-CA" sz="2000"/>
          </a:p>
          <a:p>
            <a:pPr>
              <a:buFont typeface="Wingdings" pitchFamily="2" charset="2"/>
              <a:buNone/>
            </a:pPr>
            <a:endParaRPr lang="en-CA" sz="2000"/>
          </a:p>
          <a:p>
            <a:pPr>
              <a:buFont typeface="Wingdings" pitchFamily="2" charset="2"/>
              <a:buNone/>
            </a:pPr>
            <a:endParaRPr lang="en-CA" sz="2000"/>
          </a:p>
        </p:txBody>
      </p:sp>
      <p:cxnSp>
        <p:nvCxnSpPr>
          <p:cNvPr id="21" name="Straight Connector 20"/>
          <p:cNvCxnSpPr/>
          <p:nvPr/>
        </p:nvCxnSpPr>
        <p:spPr>
          <a:xfrm>
            <a:off x="4300538" y="3228975"/>
            <a:ext cx="3689350" cy="0"/>
          </a:xfrm>
          <a:prstGeom prst="line">
            <a:avLst/>
          </a:prstGeom>
          <a:ln w="2540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405313" y="5570538"/>
            <a:ext cx="3689350" cy="0"/>
          </a:xfrm>
          <a:prstGeom prst="line">
            <a:avLst/>
          </a:prstGeom>
          <a:ln w="254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6602413" y="4435475"/>
          <a:ext cx="254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3890" imgH="241195" progId="Equation.DSMT4">
                  <p:embed/>
                </p:oleObj>
              </mc:Choice>
              <mc:Fallback>
                <p:oleObj name="Equation" r:id="rId3" imgW="253890" imgH="241195" progId="Equation.DSMT4">
                  <p:embed/>
                  <p:pic>
                    <p:nvPicPr>
                      <p:cNvPr id="2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2413" y="4435475"/>
                        <a:ext cx="2540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/>
        </p:nvGraphicFramePr>
        <p:xfrm>
          <a:off x="5443538" y="4424363"/>
          <a:ext cx="254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3890" imgH="241195" progId="Equation.DSMT4">
                  <p:embed/>
                </p:oleObj>
              </mc:Choice>
              <mc:Fallback>
                <p:oleObj name="Equation" r:id="rId5" imgW="253890" imgH="241195" progId="Equation.DSMT4">
                  <p:embed/>
                  <p:pic>
                    <p:nvPicPr>
                      <p:cNvPr id="3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3538" y="4424363"/>
                        <a:ext cx="2540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"/>
          <p:cNvGraphicFramePr>
            <a:graphicFrameLocks noChangeAspect="1"/>
          </p:cNvGraphicFramePr>
          <p:nvPr/>
        </p:nvGraphicFramePr>
        <p:xfrm>
          <a:off x="6618288" y="4751388"/>
          <a:ext cx="254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3890" imgH="241195" progId="Equation.DSMT4">
                  <p:embed/>
                </p:oleObj>
              </mc:Choice>
              <mc:Fallback>
                <p:oleObj name="Equation" r:id="rId6" imgW="253890" imgH="241195" progId="Equation.DSMT4">
                  <p:embed/>
                  <p:pic>
                    <p:nvPicPr>
                      <p:cNvPr id="3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8288" y="4751388"/>
                        <a:ext cx="2540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/>
        </p:nvGraphicFramePr>
        <p:xfrm>
          <a:off x="5459413" y="4740275"/>
          <a:ext cx="254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3890" imgH="241195" progId="Equation.DSMT4">
                  <p:embed/>
                </p:oleObj>
              </mc:Choice>
              <mc:Fallback>
                <p:oleObj name="Equation" r:id="rId7" imgW="253890" imgH="241195" progId="Equation.DSMT4">
                  <p:embed/>
                  <p:pic>
                    <p:nvPicPr>
                      <p:cNvPr id="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9413" y="4740275"/>
                        <a:ext cx="2540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"/>
          <p:cNvGraphicFramePr>
            <a:graphicFrameLocks noChangeAspect="1"/>
          </p:cNvGraphicFramePr>
          <p:nvPr/>
        </p:nvGraphicFramePr>
        <p:xfrm>
          <a:off x="6378575" y="4343400"/>
          <a:ext cx="363538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469" imgH="241091" progId="Equation.DSMT4">
                  <p:embed/>
                </p:oleObj>
              </mc:Choice>
              <mc:Fallback>
                <p:oleObj name="Equation" r:id="rId8" imgW="266469" imgH="241091" progId="Equation.DSMT4">
                  <p:embed/>
                  <p:pic>
                    <p:nvPicPr>
                      <p:cNvPr id="3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8575" y="4343400"/>
                        <a:ext cx="363538" cy="328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5545138" y="4321175"/>
          <a:ext cx="352425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6469" imgH="241091" progId="Equation.DSMT4">
                  <p:embed/>
                </p:oleObj>
              </mc:Choice>
              <mc:Fallback>
                <p:oleObj name="Equation" r:id="rId10" imgW="266469" imgH="241091" progId="Equation.DSMT4">
                  <p:embed/>
                  <p:pic>
                    <p:nvPicPr>
                      <p:cNvPr id="3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5138" y="4321175"/>
                        <a:ext cx="352425" cy="319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"/>
          <p:cNvGraphicFramePr>
            <a:graphicFrameLocks noChangeAspect="1"/>
          </p:cNvGraphicFramePr>
          <p:nvPr/>
        </p:nvGraphicFramePr>
        <p:xfrm>
          <a:off x="6413500" y="4795838"/>
          <a:ext cx="398463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6469" imgH="241091" progId="Equation.DSMT4">
                  <p:embed/>
                </p:oleObj>
              </mc:Choice>
              <mc:Fallback>
                <p:oleObj name="Equation" r:id="rId12" imgW="266469" imgH="241091" progId="Equation.DSMT4">
                  <p:embed/>
                  <p:pic>
                    <p:nvPicPr>
                      <p:cNvPr id="3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0" y="4795838"/>
                        <a:ext cx="398463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"/>
          <p:cNvGraphicFramePr>
            <a:graphicFrameLocks noChangeAspect="1"/>
          </p:cNvGraphicFramePr>
          <p:nvPr/>
        </p:nvGraphicFramePr>
        <p:xfrm>
          <a:off x="5510213" y="4732338"/>
          <a:ext cx="4000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66469" imgH="241091" progId="Equation.DSMT4">
                  <p:embed/>
                </p:oleObj>
              </mc:Choice>
              <mc:Fallback>
                <p:oleObj name="Equation" r:id="rId14" imgW="266469" imgH="241091" progId="Equation.DSMT4">
                  <p:embed/>
                  <p:pic>
                    <p:nvPicPr>
                      <p:cNvPr id="3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0213" y="4732338"/>
                        <a:ext cx="40005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"/>
          <p:cNvGraphicFramePr>
            <a:graphicFrameLocks noChangeAspect="1"/>
          </p:cNvGraphicFramePr>
          <p:nvPr/>
        </p:nvGraphicFramePr>
        <p:xfrm>
          <a:off x="7735888" y="5287963"/>
          <a:ext cx="6413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42751" imgH="241195" progId="Equation.DSMT4">
                  <p:embed/>
                </p:oleObj>
              </mc:Choice>
              <mc:Fallback>
                <p:oleObj name="Equation" r:id="rId16" imgW="342751" imgH="241195" progId="Equation.DSMT4">
                  <p:embed/>
                  <p:pic>
                    <p:nvPicPr>
                      <p:cNvPr id="3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5888" y="5287963"/>
                        <a:ext cx="641350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2"/>
          <p:cNvGraphicFramePr>
            <a:graphicFrameLocks noChangeAspect="1"/>
          </p:cNvGraphicFramePr>
          <p:nvPr/>
        </p:nvGraphicFramePr>
        <p:xfrm>
          <a:off x="4141788" y="3403600"/>
          <a:ext cx="61912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30057" imgH="241195" progId="Equation.DSMT4">
                  <p:embed/>
                </p:oleObj>
              </mc:Choice>
              <mc:Fallback>
                <p:oleObj name="Equation" r:id="rId18" imgW="330057" imgH="241195" progId="Equation.DSMT4">
                  <p:embed/>
                  <p:pic>
                    <p:nvPicPr>
                      <p:cNvPr id="4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1788" y="3403600"/>
                        <a:ext cx="619125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"/>
          <p:cNvGraphicFramePr>
            <a:graphicFrameLocks noChangeAspect="1"/>
          </p:cNvGraphicFramePr>
          <p:nvPr/>
        </p:nvGraphicFramePr>
        <p:xfrm>
          <a:off x="7721600" y="3548063"/>
          <a:ext cx="4746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53890" imgH="241195" progId="Equation.DSMT4">
                  <p:embed/>
                </p:oleObj>
              </mc:Choice>
              <mc:Fallback>
                <p:oleObj name="Equation" r:id="rId20" imgW="253890" imgH="241195" progId="Equation.DSMT4">
                  <p:embed/>
                  <p:pic>
                    <p:nvPicPr>
                      <p:cNvPr id="4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1600" y="3548063"/>
                        <a:ext cx="474663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"/>
          <p:cNvGraphicFramePr>
            <a:graphicFrameLocks noChangeAspect="1"/>
          </p:cNvGraphicFramePr>
          <p:nvPr/>
        </p:nvGraphicFramePr>
        <p:xfrm>
          <a:off x="3946525" y="5359400"/>
          <a:ext cx="64135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42751" imgH="241195" progId="Equation.DSMT4">
                  <p:embed/>
                </p:oleObj>
              </mc:Choice>
              <mc:Fallback>
                <p:oleObj name="Equation" r:id="rId22" imgW="342751" imgH="241195" progId="Equation.DSMT4">
                  <p:embed/>
                  <p:pic>
                    <p:nvPicPr>
                      <p:cNvPr id="4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6525" y="5359400"/>
                        <a:ext cx="641350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4" name="Straight Arrow Connector 43"/>
          <p:cNvCxnSpPr/>
          <p:nvPr/>
        </p:nvCxnSpPr>
        <p:spPr>
          <a:xfrm flipV="1">
            <a:off x="6186488" y="3817938"/>
            <a:ext cx="1487487" cy="862012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 flipV="1">
            <a:off x="4675188" y="3821113"/>
            <a:ext cx="1485900" cy="860425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4662488" y="4695825"/>
            <a:ext cx="1487487" cy="862013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6194425" y="4711700"/>
            <a:ext cx="1487488" cy="862013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177800" y="2689225"/>
            <a:ext cx="3586163" cy="12604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1900" dirty="0">
                <a:solidFill>
                  <a:srgbClr val="FF0000"/>
                </a:solidFill>
                <a:latin typeface="+mj-lt"/>
              </a:rPr>
              <a:t>These angles all have the same distance from the </a:t>
            </a:r>
            <a:br>
              <a:rPr lang="en-CA" sz="1900" dirty="0">
                <a:solidFill>
                  <a:srgbClr val="FF0000"/>
                </a:solidFill>
                <a:latin typeface="+mj-lt"/>
              </a:rPr>
            </a:br>
            <a:r>
              <a:rPr lang="en-CA" sz="1900" dirty="0">
                <a:solidFill>
                  <a:srgbClr val="FF0000"/>
                </a:solidFill>
                <a:latin typeface="+mj-lt"/>
              </a:rPr>
              <a:t>X-axis, so their Reference </a:t>
            </a:r>
            <a:br>
              <a:rPr lang="en-CA" sz="1900" dirty="0">
                <a:solidFill>
                  <a:srgbClr val="FF0000"/>
                </a:solidFill>
                <a:latin typeface="+mj-lt"/>
              </a:rPr>
            </a:br>
            <a:r>
              <a:rPr lang="en-CA" sz="1900" dirty="0">
                <a:solidFill>
                  <a:srgbClr val="FF0000"/>
                </a:solidFill>
                <a:latin typeface="+mj-lt"/>
              </a:rPr>
              <a:t>angles are all equal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 rot="-1800000" flipV="1">
            <a:off x="5889625" y="3465513"/>
            <a:ext cx="1487488" cy="862012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3" name="Object 2"/>
          <p:cNvGraphicFramePr>
            <a:graphicFrameLocks noChangeAspect="1"/>
          </p:cNvGraphicFramePr>
          <p:nvPr/>
        </p:nvGraphicFramePr>
        <p:xfrm>
          <a:off x="7023100" y="2759075"/>
          <a:ext cx="50006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66469" imgH="241091" progId="Equation.DSMT4">
                  <p:embed/>
                </p:oleObj>
              </mc:Choice>
              <mc:Fallback>
                <p:oleObj name="Equation" r:id="rId24" imgW="266469" imgH="241091" progId="Equation.DSMT4">
                  <p:embed/>
                  <p:pic>
                    <p:nvPicPr>
                      <p:cNvPr id="5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3100" y="2759075"/>
                        <a:ext cx="500063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4" name="Straight Arrow Connector 53"/>
          <p:cNvCxnSpPr/>
          <p:nvPr/>
        </p:nvCxnSpPr>
        <p:spPr>
          <a:xfrm rot="1800000" flipH="1" flipV="1">
            <a:off x="4976813" y="3509963"/>
            <a:ext cx="1487487" cy="860425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5" name="Object 2"/>
          <p:cNvGraphicFramePr>
            <a:graphicFrameLocks noChangeAspect="1"/>
          </p:cNvGraphicFramePr>
          <p:nvPr/>
        </p:nvGraphicFramePr>
        <p:xfrm>
          <a:off x="4851400" y="2795588"/>
          <a:ext cx="61912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30057" imgH="241195" progId="Equation.DSMT4">
                  <p:embed/>
                </p:oleObj>
              </mc:Choice>
              <mc:Fallback>
                <p:oleObj name="Equation" r:id="rId26" imgW="330057" imgH="241195" progId="Equation.DSMT4">
                  <p:embed/>
                  <p:pic>
                    <p:nvPicPr>
                      <p:cNvPr id="5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1400" y="2795588"/>
                        <a:ext cx="619125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6" name="Straight Arrow Connector 55"/>
          <p:cNvCxnSpPr/>
          <p:nvPr/>
        </p:nvCxnSpPr>
        <p:spPr>
          <a:xfrm rot="19800000" flipH="1">
            <a:off x="4965700" y="5040313"/>
            <a:ext cx="1487488" cy="860425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" name="Object 2"/>
          <p:cNvGraphicFramePr>
            <a:graphicFrameLocks noChangeAspect="1"/>
          </p:cNvGraphicFramePr>
          <p:nvPr/>
        </p:nvGraphicFramePr>
        <p:xfrm>
          <a:off x="4665663" y="6140450"/>
          <a:ext cx="642937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42751" imgH="241195" progId="Equation.DSMT4">
                  <p:embed/>
                </p:oleObj>
              </mc:Choice>
              <mc:Fallback>
                <p:oleObj name="Equation" r:id="rId28" imgW="342751" imgH="241195" progId="Equation.DSMT4">
                  <p:embed/>
                  <p:pic>
                    <p:nvPicPr>
                      <p:cNvPr id="5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5663" y="6140450"/>
                        <a:ext cx="642937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8" name="Straight Arrow Connector 57"/>
          <p:cNvCxnSpPr/>
          <p:nvPr/>
        </p:nvCxnSpPr>
        <p:spPr>
          <a:xfrm rot="1800000">
            <a:off x="5868988" y="5029200"/>
            <a:ext cx="1487487" cy="860425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9" name="Object 2"/>
          <p:cNvGraphicFramePr>
            <a:graphicFrameLocks noChangeAspect="1"/>
          </p:cNvGraphicFramePr>
          <p:nvPr/>
        </p:nvGraphicFramePr>
        <p:xfrm>
          <a:off x="6905625" y="6129338"/>
          <a:ext cx="642938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42751" imgH="241195" progId="Equation.DSMT4">
                  <p:embed/>
                </p:oleObj>
              </mc:Choice>
              <mc:Fallback>
                <p:oleObj name="Equation" r:id="rId30" imgW="342751" imgH="241195" progId="Equation.DSMT4">
                  <p:embed/>
                  <p:pic>
                    <p:nvPicPr>
                      <p:cNvPr id="5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5625" y="6129338"/>
                        <a:ext cx="642938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2"/>
          <p:cNvGraphicFramePr>
            <a:graphicFrameLocks noChangeAspect="1"/>
          </p:cNvGraphicFramePr>
          <p:nvPr/>
        </p:nvGraphicFramePr>
        <p:xfrm>
          <a:off x="6494463" y="4306888"/>
          <a:ext cx="398462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66469" imgH="241091" progId="Equation.DSMT4">
                  <p:embed/>
                </p:oleObj>
              </mc:Choice>
              <mc:Fallback>
                <p:oleObj name="Equation" r:id="rId32" imgW="266469" imgH="241091" progId="Equation.DSMT4">
                  <p:embed/>
                  <p:pic>
                    <p:nvPicPr>
                      <p:cNvPr id="6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4463" y="4306888"/>
                        <a:ext cx="398462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1" name="Straight Arrow Connector 60"/>
          <p:cNvCxnSpPr/>
          <p:nvPr/>
        </p:nvCxnSpPr>
        <p:spPr>
          <a:xfrm rot="-900000" flipV="1">
            <a:off x="6065838" y="3617913"/>
            <a:ext cx="1487487" cy="862012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2" name="Object 2"/>
          <p:cNvGraphicFramePr>
            <a:graphicFrameLocks noChangeAspect="1"/>
          </p:cNvGraphicFramePr>
          <p:nvPr/>
        </p:nvGraphicFramePr>
        <p:xfrm>
          <a:off x="7389813" y="3100388"/>
          <a:ext cx="50006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66469" imgH="241091" progId="Equation.DSMT4">
                  <p:embed/>
                </p:oleObj>
              </mc:Choice>
              <mc:Fallback>
                <p:oleObj name="Equation" r:id="rId34" imgW="266469" imgH="241091" progId="Equation.DSMT4">
                  <p:embed/>
                  <p:pic>
                    <p:nvPicPr>
                      <p:cNvPr id="6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9813" y="3100388"/>
                        <a:ext cx="500062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2"/>
          <p:cNvGraphicFramePr>
            <a:graphicFrameLocks noChangeAspect="1"/>
          </p:cNvGraphicFramePr>
          <p:nvPr/>
        </p:nvGraphicFramePr>
        <p:xfrm>
          <a:off x="5364163" y="4268788"/>
          <a:ext cx="398462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66469" imgH="241091" progId="Equation.DSMT4">
                  <p:embed/>
                </p:oleObj>
              </mc:Choice>
              <mc:Fallback>
                <p:oleObj name="Equation" r:id="rId36" imgW="266469" imgH="241091" progId="Equation.DSMT4">
                  <p:embed/>
                  <p:pic>
                    <p:nvPicPr>
                      <p:cNvPr id="6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4268788"/>
                        <a:ext cx="398462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4" name="Straight Arrow Connector 63"/>
          <p:cNvCxnSpPr/>
          <p:nvPr/>
        </p:nvCxnSpPr>
        <p:spPr>
          <a:xfrm rot="900000" flipH="1" flipV="1">
            <a:off x="4792663" y="3651250"/>
            <a:ext cx="1487487" cy="862013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5" name="Object 2"/>
          <p:cNvGraphicFramePr>
            <a:graphicFrameLocks noChangeAspect="1"/>
          </p:cNvGraphicFramePr>
          <p:nvPr/>
        </p:nvGraphicFramePr>
        <p:xfrm>
          <a:off x="4441825" y="3122613"/>
          <a:ext cx="61912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30057" imgH="241195" progId="Equation.DSMT4">
                  <p:embed/>
                </p:oleObj>
              </mc:Choice>
              <mc:Fallback>
                <p:oleObj name="Equation" r:id="rId37" imgW="330057" imgH="241195" progId="Equation.DSMT4">
                  <p:embed/>
                  <p:pic>
                    <p:nvPicPr>
                      <p:cNvPr id="6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1825" y="3122613"/>
                        <a:ext cx="619125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2"/>
          <p:cNvGraphicFramePr>
            <a:graphicFrameLocks noChangeAspect="1"/>
          </p:cNvGraphicFramePr>
          <p:nvPr/>
        </p:nvGraphicFramePr>
        <p:xfrm>
          <a:off x="5397500" y="4740275"/>
          <a:ext cx="39846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66469" imgH="241091" progId="Equation.DSMT4">
                  <p:embed/>
                </p:oleObj>
              </mc:Choice>
              <mc:Fallback>
                <p:oleObj name="Equation" r:id="rId39" imgW="266469" imgH="241091" progId="Equation.DSMT4">
                  <p:embed/>
                  <p:pic>
                    <p:nvPicPr>
                      <p:cNvPr id="6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0" y="4740275"/>
                        <a:ext cx="398463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7" name="Straight Arrow Connector 66"/>
          <p:cNvCxnSpPr/>
          <p:nvPr/>
        </p:nvCxnSpPr>
        <p:spPr>
          <a:xfrm rot="20700000" flipH="1">
            <a:off x="4791075" y="4894263"/>
            <a:ext cx="1487488" cy="862012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8" name="Object 2"/>
          <p:cNvGraphicFramePr>
            <a:graphicFrameLocks noChangeAspect="1"/>
          </p:cNvGraphicFramePr>
          <p:nvPr/>
        </p:nvGraphicFramePr>
        <p:xfrm>
          <a:off x="4286250" y="5754688"/>
          <a:ext cx="642938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342751" imgH="241195" progId="Equation.DSMT4">
                  <p:embed/>
                </p:oleObj>
              </mc:Choice>
              <mc:Fallback>
                <p:oleObj name="Equation" r:id="rId40" imgW="342751" imgH="241195" progId="Equation.DSMT4">
                  <p:embed/>
                  <p:pic>
                    <p:nvPicPr>
                      <p:cNvPr id="6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0" y="5754688"/>
                        <a:ext cx="642938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2"/>
          <p:cNvGraphicFramePr>
            <a:graphicFrameLocks noChangeAspect="1"/>
          </p:cNvGraphicFramePr>
          <p:nvPr/>
        </p:nvGraphicFramePr>
        <p:xfrm>
          <a:off x="6524625" y="4714875"/>
          <a:ext cx="39846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266469" imgH="241091" progId="Equation.DSMT4">
                  <p:embed/>
                </p:oleObj>
              </mc:Choice>
              <mc:Fallback>
                <p:oleObj name="Equation" r:id="rId42" imgW="266469" imgH="241091" progId="Equation.DSMT4">
                  <p:embed/>
                  <p:pic>
                    <p:nvPicPr>
                      <p:cNvPr id="6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4625" y="4714875"/>
                        <a:ext cx="398463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0" name="Straight Arrow Connector 69"/>
          <p:cNvCxnSpPr/>
          <p:nvPr/>
        </p:nvCxnSpPr>
        <p:spPr>
          <a:xfrm rot="900000">
            <a:off x="6070600" y="4905375"/>
            <a:ext cx="1487488" cy="860425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" name="Object 2"/>
          <p:cNvGraphicFramePr>
            <a:graphicFrameLocks noChangeAspect="1"/>
          </p:cNvGraphicFramePr>
          <p:nvPr/>
        </p:nvGraphicFramePr>
        <p:xfrm>
          <a:off x="7383463" y="5753100"/>
          <a:ext cx="642937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42751" imgH="241195" progId="Equation.DSMT4">
                  <p:embed/>
                </p:oleObj>
              </mc:Choice>
              <mc:Fallback>
                <p:oleObj name="Equation" r:id="rId43" imgW="342751" imgH="241195" progId="Equation.DSMT4">
                  <p:embed/>
                  <p:pic>
                    <p:nvPicPr>
                      <p:cNvPr id="7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3463" y="5753100"/>
                        <a:ext cx="642937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" name="TextBox 71"/>
          <p:cNvSpPr txBox="1"/>
          <p:nvPr/>
        </p:nvSpPr>
        <p:spPr>
          <a:xfrm>
            <a:off x="269875" y="4360863"/>
            <a:ext cx="3587750" cy="969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1900" dirty="0">
                <a:solidFill>
                  <a:srgbClr val="FF0000"/>
                </a:solidFill>
                <a:latin typeface="+mj-lt"/>
              </a:rPr>
              <a:t>If we ever encounter </a:t>
            </a:r>
            <a:br>
              <a:rPr lang="en-CA" sz="1900" dirty="0">
                <a:solidFill>
                  <a:srgbClr val="FF0000"/>
                </a:solidFill>
                <a:latin typeface="+mj-lt"/>
              </a:rPr>
            </a:br>
            <a:r>
              <a:rPr lang="en-CA" sz="1900" dirty="0">
                <a:solidFill>
                  <a:srgbClr val="FF0000"/>
                </a:solidFill>
                <a:latin typeface="+mj-lt"/>
              </a:rPr>
              <a:t>these angles, we can</a:t>
            </a:r>
            <a:br>
              <a:rPr lang="en-CA" sz="1900" dirty="0">
                <a:solidFill>
                  <a:srgbClr val="FF0000"/>
                </a:solidFill>
                <a:latin typeface="+mj-lt"/>
              </a:rPr>
            </a:br>
            <a:r>
              <a:rPr lang="en-CA" sz="1900" dirty="0">
                <a:solidFill>
                  <a:srgbClr val="FF0000"/>
                </a:solidFill>
                <a:latin typeface="+mj-lt"/>
              </a:rPr>
              <a:t> use Special triangles</a:t>
            </a:r>
          </a:p>
        </p:txBody>
      </p:sp>
      <p:sp>
        <p:nvSpPr>
          <p:cNvPr id="619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5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37019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7200000">
                                      <p:cBhvr>
                                        <p:cTn id="4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6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7200000">
                                      <p:cBhvr>
                                        <p:cTn id="8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10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14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16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7200000">
                                      <p:cBhvr>
                                        <p:cTn id="18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19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2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 nodeType="clickPar">
                      <p:stCondLst>
                        <p:cond delay="indefinite"/>
                      </p:stCondLst>
                      <p:childTnLst>
                        <p:par>
                          <p:cTn id="2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700000">
                                      <p:cBhvr>
                                        <p:cTn id="2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 nodeType="clickPar">
                      <p:stCondLst>
                        <p:cond delay="indefinite"/>
                      </p:stCondLst>
                      <p:childTnLst>
                        <p:par>
                          <p:cTn id="2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 nodeType="clickPar">
                      <p:stCondLst>
                        <p:cond delay="indefinite"/>
                      </p:stCondLst>
                      <p:childTnLst>
                        <p:par>
                          <p:cTn id="2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7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 nodeType="clickPar">
                      <p:stCondLst>
                        <p:cond delay="indefinite"/>
                      </p:stCondLst>
                      <p:childTnLst>
                        <p:par>
                          <p:cTn id="2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 nodeType="clickPar">
                      <p:stCondLst>
                        <p:cond delay="indefinite"/>
                      </p:stCondLst>
                      <p:childTnLst>
                        <p:par>
                          <p:cTn id="2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 nodeType="clickPar">
                      <p:stCondLst>
                        <p:cond delay="indefinite"/>
                      </p:stCondLst>
                      <p:childTnLst>
                        <p:par>
                          <p:cTn id="2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9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 nodeType="clickPar">
                      <p:stCondLst>
                        <p:cond delay="indefinite"/>
                      </p:stCondLst>
                      <p:childTnLst>
                        <p:par>
                          <p:cTn id="2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9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 nodeType="clickPar">
                      <p:stCondLst>
                        <p:cond delay="indefinite"/>
                      </p:stCondLst>
                      <p:childTnLst>
                        <p:par>
                          <p:cTn id="3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4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 nodeType="clickPar">
                      <p:stCondLst>
                        <p:cond delay="indefinite"/>
                      </p:stCondLst>
                      <p:childTnLst>
                        <p:par>
                          <p:cTn id="3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0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 nodeType="clickPar">
                      <p:stCondLst>
                        <p:cond delay="indefinite"/>
                      </p:stCondLst>
                      <p:childTnLst>
                        <p:par>
                          <p:cTn id="3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3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6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 nodeType="clickPar">
                      <p:stCondLst>
                        <p:cond delay="indefinite"/>
                      </p:stCondLst>
                      <p:childTnLst>
                        <p:par>
                          <p:cTn id="3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1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 nodeType="clickPar">
                      <p:stCondLst>
                        <p:cond delay="indefinite"/>
                      </p:stCondLst>
                      <p:childTnLst>
                        <p:par>
                          <p:cTn id="3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build="p"/>
      <p:bldP spid="51" grpId="0"/>
      <p:bldP spid="7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76E4B-93A6-4907-8E5B-34D8BCBB025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1515" y="196153"/>
            <a:ext cx="8444926" cy="96602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Using special triangles, find the exact values of each of the following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441A0FA5-5D53-438B-AF0B-CF00ABD4C8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8634313"/>
              </p:ext>
            </p:extLst>
          </p:nvPr>
        </p:nvGraphicFramePr>
        <p:xfrm>
          <a:off x="446241" y="1056149"/>
          <a:ext cx="134620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25480" imgH="215640" progId="Equation.DSMT4">
                  <p:embed/>
                </p:oleObj>
              </mc:Choice>
              <mc:Fallback>
                <p:oleObj name="Equation" r:id="rId3" imgW="825480" imgH="21564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441A0FA5-5D53-438B-AF0B-CF00ABD4C8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241" y="1056149"/>
                        <a:ext cx="134620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981FBC54-FA61-414A-84A9-18962B8AB8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5691595"/>
              </p:ext>
            </p:extLst>
          </p:nvPr>
        </p:nvGraphicFramePr>
        <p:xfrm>
          <a:off x="2485369" y="1089138"/>
          <a:ext cx="1323975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12520" imgH="228600" progId="Equation.DSMT4">
                  <p:embed/>
                </p:oleObj>
              </mc:Choice>
              <mc:Fallback>
                <p:oleObj name="Equation" r:id="rId5" imgW="812520" imgH="22860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981FBC54-FA61-414A-84A9-18962B8AB8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5369" y="1089138"/>
                        <a:ext cx="1323975" cy="373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97EE6350-CB52-4B11-9F7A-5113AAA948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5254"/>
              </p:ext>
            </p:extLst>
          </p:nvPr>
        </p:nvGraphicFramePr>
        <p:xfrm>
          <a:off x="4352474" y="1109950"/>
          <a:ext cx="126206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74360" imgH="215640" progId="Equation.DSMT4">
                  <p:embed/>
                </p:oleObj>
              </mc:Choice>
              <mc:Fallback>
                <p:oleObj name="Equation" r:id="rId7" imgW="774360" imgH="21564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97EE6350-CB52-4B11-9F7A-5113AAA948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2474" y="1109950"/>
                        <a:ext cx="1262063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9">
            <a:extLst>
              <a:ext uri="{FF2B5EF4-FFF2-40B4-BE49-F238E27FC236}">
                <a16:creationId xmlns:a16="http://schemas.microsoft.com/office/drawing/2014/main" id="{FD2327CE-F5C4-4FAB-B07E-2553ECA707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5633660"/>
              </p:ext>
            </p:extLst>
          </p:nvPr>
        </p:nvGraphicFramePr>
        <p:xfrm>
          <a:off x="6423046" y="1112418"/>
          <a:ext cx="1344613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25480" imgH="228600" progId="Equation.DSMT4">
                  <p:embed/>
                </p:oleObj>
              </mc:Choice>
              <mc:Fallback>
                <p:oleObj name="Equation" r:id="rId9" imgW="825480" imgH="228600" progId="Equation.DSMT4">
                  <p:embed/>
                  <p:pic>
                    <p:nvPicPr>
                      <p:cNvPr id="7" name="Object 19">
                        <a:extLst>
                          <a:ext uri="{FF2B5EF4-FFF2-40B4-BE49-F238E27FC236}">
                            <a16:creationId xmlns:a16="http://schemas.microsoft.com/office/drawing/2014/main" id="{FD2327CE-F5C4-4FAB-B07E-2553ECA707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3046" y="1112418"/>
                        <a:ext cx="1344613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127663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2856378"/>
              </p:ext>
            </p:extLst>
          </p:nvPr>
        </p:nvGraphicFramePr>
        <p:xfrm>
          <a:off x="152400" y="422275"/>
          <a:ext cx="403542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76440" imgH="190440" progId="Equation.DSMT4">
                  <p:embed/>
                </p:oleObj>
              </mc:Choice>
              <mc:Fallback>
                <p:oleObj name="Equation" r:id="rId3" imgW="2476440" imgH="19044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22275"/>
                        <a:ext cx="4035425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803275" y="1147763"/>
            <a:ext cx="2571750" cy="2571750"/>
            <a:chOff x="1000100" y="2786058"/>
            <a:chExt cx="2571768" cy="2571768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1000100" y="4071942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9"/>
          <p:cNvGrpSpPr>
            <a:grpSpLocks/>
          </p:cNvGrpSpPr>
          <p:nvPr/>
        </p:nvGrpSpPr>
        <p:grpSpPr bwMode="auto">
          <a:xfrm rot="5400000">
            <a:off x="2051844" y="1146969"/>
            <a:ext cx="1588" cy="2571750"/>
            <a:chOff x="2713818" y="2786852"/>
            <a:chExt cx="2382" cy="2570974"/>
          </a:xfrm>
        </p:grpSpPr>
        <p:cxnSp>
          <p:nvCxnSpPr>
            <p:cNvPr id="9" name="Straight Arrow Connector 8"/>
            <p:cNvCxnSpPr/>
            <p:nvPr/>
          </p:nvCxnSpPr>
          <p:spPr>
            <a:xfrm rot="5400000" flipH="1" flipV="1">
              <a:off x="2072266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16200000" flipH="1">
              <a:off x="2072266" y="4713892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1957388" y="738188"/>
          <a:ext cx="37306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3890" imgH="241195" progId="Equation.DSMT4">
                  <p:embed/>
                </p:oleObj>
              </mc:Choice>
              <mc:Fallback>
                <p:oleObj name="Equation" r:id="rId5" imgW="253890" imgH="241195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7388" y="738188"/>
                        <a:ext cx="37306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381000" y="2238375"/>
          <a:ext cx="48418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30057" imgH="241195" progId="Equation.DSMT4">
                  <p:embed/>
                </p:oleObj>
              </mc:Choice>
              <mc:Fallback>
                <p:oleObj name="Equation" r:id="rId7" imgW="330057" imgH="241195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238375"/>
                        <a:ext cx="484188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1873250" y="3667125"/>
          <a:ext cx="50323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42751" imgH="241195" progId="Equation.DSMT4">
                  <p:embed/>
                </p:oleObj>
              </mc:Choice>
              <mc:Fallback>
                <p:oleObj name="Equation" r:id="rId9" imgW="342751" imgH="241195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3250" y="3667125"/>
                        <a:ext cx="503238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449638" y="2212975"/>
          <a:ext cx="50006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42751" imgH="241195" progId="Equation.DSMT4">
                  <p:embed/>
                </p:oleObj>
              </mc:Choice>
              <mc:Fallback>
                <p:oleObj name="Equation" r:id="rId11" imgW="342751" imgH="241195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9638" y="2212975"/>
                        <a:ext cx="50006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Arc 14"/>
          <p:cNvSpPr/>
          <p:nvPr/>
        </p:nvSpPr>
        <p:spPr>
          <a:xfrm>
            <a:off x="1471613" y="1790700"/>
            <a:ext cx="1260475" cy="1260475"/>
          </a:xfrm>
          <a:prstGeom prst="arc">
            <a:avLst>
              <a:gd name="adj1" fmla="val 1075710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" name="Arc 17"/>
          <p:cNvSpPr/>
          <p:nvPr/>
        </p:nvSpPr>
        <p:spPr>
          <a:xfrm>
            <a:off x="1466850" y="1817688"/>
            <a:ext cx="1085850" cy="1293812"/>
          </a:xfrm>
          <a:prstGeom prst="arc">
            <a:avLst>
              <a:gd name="adj1" fmla="val 21501120"/>
              <a:gd name="adj2" fmla="val 11075154"/>
            </a:avLst>
          </a:prstGeom>
          <a:ln>
            <a:solidFill>
              <a:srgbClr val="0070C0"/>
            </a:solidFill>
            <a:headEnd type="non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0344819"/>
              </p:ext>
            </p:extLst>
          </p:nvPr>
        </p:nvGraphicFramePr>
        <p:xfrm>
          <a:off x="2487294" y="2051259"/>
          <a:ext cx="427779" cy="223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79360" imgH="177480" progId="Equation.DSMT4">
                  <p:embed/>
                </p:oleObj>
              </mc:Choice>
              <mc:Fallback>
                <p:oleObj name="Equation" r:id="rId13" imgW="279360" imgH="177480" progId="Equation.DSMT4">
                  <p:embed/>
                  <p:pic>
                    <p:nvPicPr>
                      <p:cNvPr id="1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7294" y="2051259"/>
                        <a:ext cx="427779" cy="2238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50838" y="4125913"/>
            <a:ext cx="40449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Draw the angle in standard position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52425" y="4564063"/>
            <a:ext cx="279241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reference angle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2588" y="4962525"/>
            <a:ext cx="34623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Draw the 30°, 60°, 90° triangle</a:t>
            </a:r>
          </a:p>
        </p:txBody>
      </p:sp>
      <p:sp>
        <p:nvSpPr>
          <p:cNvPr id="23" name="Isosceles Triangle 22"/>
          <p:cNvSpPr/>
          <p:nvPr/>
        </p:nvSpPr>
        <p:spPr>
          <a:xfrm rot="5400000" flipH="1" flipV="1">
            <a:off x="1826419" y="1477169"/>
            <a:ext cx="1244600" cy="687388"/>
          </a:xfrm>
          <a:prstGeom prst="triangle">
            <a:avLst>
              <a:gd name="adj" fmla="val 0"/>
            </a:avLst>
          </a:prstGeom>
          <a:solidFill>
            <a:srgbClr val="00B0F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4" name="Object 2"/>
          <p:cNvGraphicFramePr>
            <a:graphicFrameLocks noChangeAspect="1"/>
          </p:cNvGraphicFramePr>
          <p:nvPr/>
        </p:nvGraphicFramePr>
        <p:xfrm>
          <a:off x="1179513" y="6234113"/>
          <a:ext cx="266700" cy="239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66469" imgH="241091" progId="Equation.DSMT4">
                  <p:embed/>
                </p:oleObj>
              </mc:Choice>
              <mc:Fallback>
                <p:oleObj name="Equation" r:id="rId15" imgW="266469" imgH="241091" progId="Equation.DSMT4">
                  <p:embed/>
                  <p:pic>
                    <p:nvPicPr>
                      <p:cNvPr id="2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9513" y="6234113"/>
                        <a:ext cx="266700" cy="239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1612900" y="5449888"/>
          <a:ext cx="254000" cy="239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53890" imgH="241195" progId="Equation.DSMT4">
                  <p:embed/>
                </p:oleObj>
              </mc:Choice>
              <mc:Fallback>
                <p:oleObj name="Equation" r:id="rId17" imgW="253890" imgH="241195" progId="Equation.DSMT4">
                  <p:embed/>
                  <p:pic>
                    <p:nvPicPr>
                      <p:cNvPr id="2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5449888"/>
                        <a:ext cx="254000" cy="239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1593850" y="6234113"/>
          <a:ext cx="254000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53890" imgH="241195" progId="Equation.DSMT4">
                  <p:embed/>
                </p:oleObj>
              </mc:Choice>
              <mc:Fallback>
                <p:oleObj name="Equation" r:id="rId19" imgW="253890" imgH="241195" progId="Equation.DSMT4">
                  <p:embed/>
                  <p:pic>
                    <p:nvPicPr>
                      <p:cNvPr id="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850" y="6234113"/>
                        <a:ext cx="254000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1438275" y="6427788"/>
          <a:ext cx="166688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01468" imgH="164885" progId="Equation.DSMT4">
                  <p:embed/>
                </p:oleObj>
              </mc:Choice>
              <mc:Fallback>
                <p:oleObj name="Equation" r:id="rId21" imgW="101468" imgH="164885" progId="Equation.DSMT4">
                  <p:embed/>
                  <p:pic>
                    <p:nvPicPr>
                      <p:cNvPr id="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275" y="6427788"/>
                        <a:ext cx="166688" cy="268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1863725" y="5794375"/>
          <a:ext cx="39687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41195" imgH="241195" progId="Equation.DSMT4">
                  <p:embed/>
                </p:oleObj>
              </mc:Choice>
              <mc:Fallback>
                <p:oleObj name="Equation" r:id="rId23" imgW="241195" imgH="241195" progId="Equation.DSMT4">
                  <p:embed/>
                  <p:pic>
                    <p:nvPicPr>
                      <p:cNvPr id="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3725" y="5794375"/>
                        <a:ext cx="396875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"/>
          <p:cNvGraphicFramePr>
            <a:graphicFrameLocks noChangeAspect="1"/>
          </p:cNvGraphicFramePr>
          <p:nvPr/>
        </p:nvGraphicFramePr>
        <p:xfrm>
          <a:off x="1057275" y="5618163"/>
          <a:ext cx="32226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6780" imgH="164814" progId="Equation.DSMT4">
                  <p:embed/>
                </p:oleObj>
              </mc:Choice>
              <mc:Fallback>
                <p:oleObj name="Equation" r:id="rId25" imgW="126780" imgH="164814" progId="Equation.DSMT4">
                  <p:embed/>
                  <p:pic>
                    <p:nvPicPr>
                      <p:cNvPr id="2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7275" y="5618163"/>
                        <a:ext cx="32226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Isosceles Triangle 29"/>
          <p:cNvSpPr/>
          <p:nvPr/>
        </p:nvSpPr>
        <p:spPr>
          <a:xfrm rot="16200000">
            <a:off x="1834357" y="1473994"/>
            <a:ext cx="1244600" cy="687387"/>
          </a:xfrm>
          <a:prstGeom prst="triangle">
            <a:avLst>
              <a:gd name="adj" fmla="val 0"/>
            </a:avLst>
          </a:prstGeom>
          <a:solidFill>
            <a:srgbClr val="00B0F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31" name="Straight Connector 30"/>
          <p:cNvCxnSpPr>
            <a:stCxn id="30" idx="2"/>
          </p:cNvCxnSpPr>
          <p:nvPr/>
        </p:nvCxnSpPr>
        <p:spPr>
          <a:xfrm flipH="1" flipV="1">
            <a:off x="2044700" y="2432050"/>
            <a:ext cx="755650" cy="7938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Object 2"/>
          <p:cNvGraphicFramePr>
            <a:graphicFrameLocks noChangeAspect="1"/>
          </p:cNvGraphicFramePr>
          <p:nvPr/>
        </p:nvGraphicFramePr>
        <p:xfrm>
          <a:off x="2390775" y="2454275"/>
          <a:ext cx="166688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01468" imgH="164885" progId="Equation.DSMT4">
                  <p:embed/>
                </p:oleObj>
              </mc:Choice>
              <mc:Fallback>
                <p:oleObj name="Equation" r:id="rId27" imgW="101468" imgH="164885" progId="Equation.DSMT4">
                  <p:embed/>
                  <p:pic>
                    <p:nvPicPr>
                      <p:cNvPr id="3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0775" y="2454275"/>
                        <a:ext cx="166688" cy="26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>
            <a:stCxn id="30" idx="4"/>
          </p:cNvCxnSpPr>
          <p:nvPr/>
        </p:nvCxnSpPr>
        <p:spPr>
          <a:xfrm>
            <a:off x="2800350" y="1195388"/>
            <a:ext cx="3175" cy="1257300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2"/>
          <p:cNvGraphicFramePr>
            <a:graphicFrameLocks noChangeAspect="1"/>
          </p:cNvGraphicFramePr>
          <p:nvPr/>
        </p:nvGraphicFramePr>
        <p:xfrm>
          <a:off x="2816225" y="1614488"/>
          <a:ext cx="39687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41195" imgH="241195" progId="Equation.DSMT4">
                  <p:embed/>
                </p:oleObj>
              </mc:Choice>
              <mc:Fallback>
                <p:oleObj name="Equation" r:id="rId29" imgW="241195" imgH="241195" progId="Equation.DSMT4">
                  <p:embed/>
                  <p:pic>
                    <p:nvPicPr>
                      <p:cNvPr id="3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225" y="1614488"/>
                        <a:ext cx="396875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6848962"/>
              </p:ext>
            </p:extLst>
          </p:nvPr>
        </p:nvGraphicFramePr>
        <p:xfrm>
          <a:off x="2394055" y="6027205"/>
          <a:ext cx="109855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723600" imgH="177480" progId="Equation.DSMT4">
                  <p:embed/>
                </p:oleObj>
              </mc:Choice>
              <mc:Fallback>
                <p:oleObj name="Equation" r:id="rId31" imgW="723600" imgH="177480" progId="Equation.DSMT4">
                  <p:embed/>
                  <p:pic>
                    <p:nvPicPr>
                      <p:cNvPr id="3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4055" y="6027205"/>
                        <a:ext cx="1098550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"/>
          <p:cNvGraphicFramePr>
            <a:graphicFrameLocks noChangeAspect="1"/>
          </p:cNvGraphicFramePr>
          <p:nvPr/>
        </p:nvGraphicFramePr>
        <p:xfrm>
          <a:off x="3532188" y="5726113"/>
          <a:ext cx="279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52334" imgH="431613" progId="Equation.DSMT4">
                  <p:embed/>
                </p:oleObj>
              </mc:Choice>
              <mc:Fallback>
                <p:oleObj name="Equation" r:id="rId33" imgW="152334" imgH="431613" progId="Equation.DSMT4">
                  <p:embed/>
                  <p:pic>
                    <p:nvPicPr>
                      <p:cNvPr id="3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2188" y="5726113"/>
                        <a:ext cx="279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"/>
          <p:cNvGraphicFramePr>
            <a:graphicFrameLocks noChangeAspect="1"/>
          </p:cNvGraphicFramePr>
          <p:nvPr/>
        </p:nvGraphicFramePr>
        <p:xfrm>
          <a:off x="3521075" y="6145213"/>
          <a:ext cx="31432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26780" imgH="164814" progId="Equation.DSMT4">
                  <p:embed/>
                </p:oleObj>
              </mc:Choice>
              <mc:Fallback>
                <p:oleObj name="Equation" r:id="rId35" imgW="126780" imgH="164814" progId="Equation.DSMT4">
                  <p:embed/>
                  <p:pic>
                    <p:nvPicPr>
                      <p:cNvPr id="3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1075" y="6145213"/>
                        <a:ext cx="314325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Arc 38"/>
          <p:cNvSpPr/>
          <p:nvPr/>
        </p:nvSpPr>
        <p:spPr>
          <a:xfrm>
            <a:off x="1292225" y="1922463"/>
            <a:ext cx="1260475" cy="1065212"/>
          </a:xfrm>
          <a:prstGeom prst="arc">
            <a:avLst>
              <a:gd name="adj1" fmla="val 18876821"/>
              <a:gd name="adj2" fmla="val 21414998"/>
            </a:avLst>
          </a:prstGeom>
          <a:ln>
            <a:solidFill>
              <a:srgbClr val="0070C0"/>
            </a:solidFill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1869586"/>
              </p:ext>
            </p:extLst>
          </p:nvPr>
        </p:nvGraphicFramePr>
        <p:xfrm>
          <a:off x="4978400" y="457200"/>
          <a:ext cx="2192338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346040" imgH="228600" progId="Equation.DSMT4">
                  <p:embed/>
                </p:oleObj>
              </mc:Choice>
              <mc:Fallback>
                <p:oleObj name="Equation" r:id="rId37" imgW="1346040" imgH="228600" progId="Equation.DSMT4">
                  <p:embed/>
                  <p:pic>
                    <p:nvPicPr>
                      <p:cNvPr id="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8400" y="457200"/>
                        <a:ext cx="2192338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5165725" y="1214438"/>
            <a:ext cx="2571750" cy="2571750"/>
            <a:chOff x="1000100" y="2786058"/>
            <a:chExt cx="2571768" cy="2571768"/>
          </a:xfrm>
        </p:grpSpPr>
        <p:cxnSp>
          <p:nvCxnSpPr>
            <p:cNvPr id="44" name="Straight Arrow Connector 43"/>
            <p:cNvCxnSpPr/>
            <p:nvPr/>
          </p:nvCxnSpPr>
          <p:spPr>
            <a:xfrm>
              <a:off x="1000100" y="4071942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9"/>
          <p:cNvGrpSpPr>
            <a:grpSpLocks/>
          </p:cNvGrpSpPr>
          <p:nvPr/>
        </p:nvGrpSpPr>
        <p:grpSpPr bwMode="auto">
          <a:xfrm rot="5400000">
            <a:off x="6414294" y="1213644"/>
            <a:ext cx="1588" cy="2571750"/>
            <a:chOff x="2713818" y="2786852"/>
            <a:chExt cx="2382" cy="2570974"/>
          </a:xfrm>
        </p:grpSpPr>
        <p:cxnSp>
          <p:nvCxnSpPr>
            <p:cNvPr id="47" name="Straight Arrow Connector 46"/>
            <p:cNvCxnSpPr/>
            <p:nvPr/>
          </p:nvCxnSpPr>
          <p:spPr>
            <a:xfrm rot="5400000" flipH="1" flipV="1">
              <a:off x="2072266" y="3428405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rot="16200000" flipH="1">
              <a:off x="2072266" y="4713892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9" name="Object 2"/>
          <p:cNvGraphicFramePr>
            <a:graphicFrameLocks noChangeAspect="1"/>
          </p:cNvGraphicFramePr>
          <p:nvPr/>
        </p:nvGraphicFramePr>
        <p:xfrm>
          <a:off x="6305550" y="900113"/>
          <a:ext cx="37306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53890" imgH="241195" progId="Equation.DSMT4">
                  <p:embed/>
                </p:oleObj>
              </mc:Choice>
              <mc:Fallback>
                <p:oleObj name="Equation" r:id="rId39" imgW="253890" imgH="241195" progId="Equation.DSMT4">
                  <p:embed/>
                  <p:pic>
                    <p:nvPicPr>
                      <p:cNvPr id="4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5550" y="900113"/>
                        <a:ext cx="373063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2"/>
          <p:cNvGraphicFramePr>
            <a:graphicFrameLocks noChangeAspect="1"/>
          </p:cNvGraphicFramePr>
          <p:nvPr/>
        </p:nvGraphicFramePr>
        <p:xfrm>
          <a:off x="4743450" y="2305050"/>
          <a:ext cx="48418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330057" imgH="241195" progId="Equation.DSMT4">
                  <p:embed/>
                </p:oleObj>
              </mc:Choice>
              <mc:Fallback>
                <p:oleObj name="Equation" r:id="rId40" imgW="330057" imgH="241195" progId="Equation.DSMT4">
                  <p:embed/>
                  <p:pic>
                    <p:nvPicPr>
                      <p:cNvPr id="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3450" y="2305050"/>
                        <a:ext cx="484188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2"/>
          <p:cNvGraphicFramePr>
            <a:graphicFrameLocks noChangeAspect="1"/>
          </p:cNvGraphicFramePr>
          <p:nvPr/>
        </p:nvGraphicFramePr>
        <p:xfrm>
          <a:off x="6235700" y="3733800"/>
          <a:ext cx="50323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42751" imgH="241195" progId="Equation.DSMT4">
                  <p:embed/>
                </p:oleObj>
              </mc:Choice>
              <mc:Fallback>
                <p:oleObj name="Equation" r:id="rId41" imgW="342751" imgH="241195" progId="Equation.DSMT4">
                  <p:embed/>
                  <p:pic>
                    <p:nvPicPr>
                      <p:cNvPr id="5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5700" y="3733800"/>
                        <a:ext cx="503238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2"/>
          <p:cNvGraphicFramePr>
            <a:graphicFrameLocks noChangeAspect="1"/>
          </p:cNvGraphicFramePr>
          <p:nvPr/>
        </p:nvGraphicFramePr>
        <p:xfrm>
          <a:off x="7812088" y="2279650"/>
          <a:ext cx="50006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342751" imgH="241195" progId="Equation.DSMT4">
                  <p:embed/>
                </p:oleObj>
              </mc:Choice>
              <mc:Fallback>
                <p:oleObj name="Equation" r:id="rId42" imgW="342751" imgH="241195" progId="Equation.DSMT4">
                  <p:embed/>
                  <p:pic>
                    <p:nvPicPr>
                      <p:cNvPr id="5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2088" y="2279650"/>
                        <a:ext cx="50006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Arc 52"/>
          <p:cNvSpPr/>
          <p:nvPr/>
        </p:nvSpPr>
        <p:spPr>
          <a:xfrm>
            <a:off x="5834063" y="1857375"/>
            <a:ext cx="1260475" cy="1260475"/>
          </a:xfrm>
          <a:prstGeom prst="arc">
            <a:avLst>
              <a:gd name="adj1" fmla="val 1075710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4" name="Arc 53"/>
          <p:cNvSpPr/>
          <p:nvPr/>
        </p:nvSpPr>
        <p:spPr>
          <a:xfrm>
            <a:off x="5829300" y="1884363"/>
            <a:ext cx="1085850" cy="1293812"/>
          </a:xfrm>
          <a:prstGeom prst="arc">
            <a:avLst>
              <a:gd name="adj1" fmla="val 7967463"/>
              <a:gd name="adj2" fmla="val 11075154"/>
            </a:avLst>
          </a:prstGeom>
          <a:ln>
            <a:solidFill>
              <a:srgbClr val="0070C0"/>
            </a:solidFill>
            <a:headEnd type="non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4121187"/>
              </p:ext>
            </p:extLst>
          </p:nvPr>
        </p:nvGraphicFramePr>
        <p:xfrm>
          <a:off x="5869304" y="2536192"/>
          <a:ext cx="377402" cy="19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79360" imgH="177480" progId="Equation.DSMT4">
                  <p:embed/>
                </p:oleObj>
              </mc:Choice>
              <mc:Fallback>
                <p:oleObj name="Equation" r:id="rId43" imgW="279360" imgH="177480" progId="Equation.DSMT4">
                  <p:embed/>
                  <p:pic>
                    <p:nvPicPr>
                      <p:cNvPr id="5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9304" y="2536192"/>
                        <a:ext cx="377402" cy="196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TextBox 55"/>
          <p:cNvSpPr txBox="1"/>
          <p:nvPr/>
        </p:nvSpPr>
        <p:spPr>
          <a:xfrm>
            <a:off x="4713288" y="4192588"/>
            <a:ext cx="40449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Draw the angle in standard position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714875" y="4630738"/>
            <a:ext cx="279241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reference angle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745038" y="5029200"/>
            <a:ext cx="346233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Draw the 45°, 45°, 90° triangle</a:t>
            </a:r>
          </a:p>
        </p:txBody>
      </p:sp>
      <p:sp>
        <p:nvSpPr>
          <p:cNvPr id="59" name="Isosceles Triangle 58"/>
          <p:cNvSpPr/>
          <p:nvPr/>
        </p:nvSpPr>
        <p:spPr>
          <a:xfrm rot="10800000" flipH="1">
            <a:off x="5530850" y="2513013"/>
            <a:ext cx="900113" cy="900112"/>
          </a:xfrm>
          <a:prstGeom prst="triangle">
            <a:avLst>
              <a:gd name="adj" fmla="val 0"/>
            </a:avLst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0" name="Object 2"/>
          <p:cNvGraphicFramePr>
            <a:graphicFrameLocks noChangeAspect="1"/>
          </p:cNvGraphicFramePr>
          <p:nvPr/>
        </p:nvGraphicFramePr>
        <p:xfrm>
          <a:off x="5611813" y="6257925"/>
          <a:ext cx="266700" cy="23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266469" imgH="241091" progId="Equation.DSMT4">
                  <p:embed/>
                </p:oleObj>
              </mc:Choice>
              <mc:Fallback>
                <p:oleObj name="Equation" r:id="rId45" imgW="266469" imgH="241091" progId="Equation.DSMT4">
                  <p:embed/>
                  <p:pic>
                    <p:nvPicPr>
                      <p:cNvPr id="6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1813" y="6257925"/>
                        <a:ext cx="266700" cy="239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2"/>
          <p:cNvGraphicFramePr>
            <a:graphicFrameLocks noChangeAspect="1"/>
          </p:cNvGraphicFramePr>
          <p:nvPr/>
        </p:nvGraphicFramePr>
        <p:xfrm>
          <a:off x="6146800" y="5680075"/>
          <a:ext cx="266700" cy="23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66469" imgH="241091" progId="Equation.DSMT4">
                  <p:embed/>
                </p:oleObj>
              </mc:Choice>
              <mc:Fallback>
                <p:oleObj name="Equation" r:id="rId47" imgW="266469" imgH="241091" progId="Equation.DSMT4">
                  <p:embed/>
                  <p:pic>
                    <p:nvPicPr>
                      <p:cNvPr id="6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6800" y="5680075"/>
                        <a:ext cx="266700" cy="239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2"/>
          <p:cNvGraphicFramePr>
            <a:graphicFrameLocks noChangeAspect="1"/>
          </p:cNvGraphicFramePr>
          <p:nvPr/>
        </p:nvGraphicFramePr>
        <p:xfrm>
          <a:off x="5643563" y="5699125"/>
          <a:ext cx="254000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253890" imgH="241195" progId="Equation.DSMT4">
                  <p:embed/>
                </p:oleObj>
              </mc:Choice>
              <mc:Fallback>
                <p:oleObj name="Equation" r:id="rId49" imgW="253890" imgH="241195" progId="Equation.DSMT4">
                  <p:embed/>
                  <p:pic>
                    <p:nvPicPr>
                      <p:cNvPr id="6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63" y="5699125"/>
                        <a:ext cx="254000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2"/>
          <p:cNvGraphicFramePr>
            <a:graphicFrameLocks noChangeAspect="1"/>
          </p:cNvGraphicFramePr>
          <p:nvPr/>
        </p:nvGraphicFramePr>
        <p:xfrm>
          <a:off x="5321300" y="5984875"/>
          <a:ext cx="333375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203024" imgH="164957" progId="Equation.DSMT4">
                  <p:embed/>
                </p:oleObj>
              </mc:Choice>
              <mc:Fallback>
                <p:oleObj name="Equation" r:id="rId50" imgW="203024" imgH="164957" progId="Equation.DSMT4">
                  <p:embed/>
                  <p:pic>
                    <p:nvPicPr>
                      <p:cNvPr id="6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5984875"/>
                        <a:ext cx="333375" cy="26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2"/>
          <p:cNvGraphicFramePr>
            <a:graphicFrameLocks noChangeAspect="1"/>
          </p:cNvGraphicFramePr>
          <p:nvPr/>
        </p:nvGraphicFramePr>
        <p:xfrm>
          <a:off x="5895975" y="5472113"/>
          <a:ext cx="333375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203024" imgH="164957" progId="Equation.DSMT4">
                  <p:embed/>
                </p:oleObj>
              </mc:Choice>
              <mc:Fallback>
                <p:oleObj name="Equation" r:id="rId52" imgW="203024" imgH="164957" progId="Equation.DSMT4">
                  <p:embed/>
                  <p:pic>
                    <p:nvPicPr>
                      <p:cNvPr id="6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5975" y="5472113"/>
                        <a:ext cx="333375" cy="268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2"/>
          <p:cNvGraphicFramePr>
            <a:graphicFrameLocks noChangeAspect="1"/>
          </p:cNvGraphicFramePr>
          <p:nvPr/>
        </p:nvGraphicFramePr>
        <p:xfrm>
          <a:off x="6051550" y="6094413"/>
          <a:ext cx="527050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253890" imgH="241195" progId="Equation.DSMT4">
                  <p:embed/>
                </p:oleObj>
              </mc:Choice>
              <mc:Fallback>
                <p:oleObj name="Equation" r:id="rId54" imgW="253890" imgH="241195" progId="Equation.DSMT4">
                  <p:embed/>
                  <p:pic>
                    <p:nvPicPr>
                      <p:cNvPr id="6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1550" y="6094413"/>
                        <a:ext cx="527050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Isosceles Triangle 65"/>
          <p:cNvSpPr/>
          <p:nvPr/>
        </p:nvSpPr>
        <p:spPr>
          <a:xfrm rot="16200000" flipH="1" flipV="1">
            <a:off x="5532437" y="2511426"/>
            <a:ext cx="900113" cy="900112"/>
          </a:xfrm>
          <a:prstGeom prst="triangle">
            <a:avLst>
              <a:gd name="adj" fmla="val 0"/>
            </a:avLst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cxnSp>
        <p:nvCxnSpPr>
          <p:cNvPr id="67" name="Straight Connector 66"/>
          <p:cNvCxnSpPr>
            <a:stCxn id="66" idx="4"/>
          </p:cNvCxnSpPr>
          <p:nvPr/>
        </p:nvCxnSpPr>
        <p:spPr>
          <a:xfrm rot="10800000">
            <a:off x="5522913" y="2519363"/>
            <a:ext cx="9525" cy="892175"/>
          </a:xfrm>
          <a:prstGeom prst="line">
            <a:avLst/>
          </a:prstGeom>
          <a:ln w="28575">
            <a:solidFill>
              <a:srgbClr val="00B0F0"/>
            </a:solidFill>
            <a:prstDash val="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8" name="Object 2"/>
          <p:cNvGraphicFramePr>
            <a:graphicFrameLocks noChangeAspect="1"/>
          </p:cNvGraphicFramePr>
          <p:nvPr/>
        </p:nvGraphicFramePr>
        <p:xfrm>
          <a:off x="5148263" y="2835275"/>
          <a:ext cx="333375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203024" imgH="164957" progId="Equation.DSMT4">
                  <p:embed/>
                </p:oleObj>
              </mc:Choice>
              <mc:Fallback>
                <p:oleObj name="Equation" r:id="rId56" imgW="203024" imgH="164957" progId="Equation.DSMT4">
                  <p:embed/>
                  <p:pic>
                    <p:nvPicPr>
                      <p:cNvPr id="6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2835275"/>
                        <a:ext cx="333375" cy="26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9" name="Straight Connector 68"/>
          <p:cNvCxnSpPr/>
          <p:nvPr/>
        </p:nvCxnSpPr>
        <p:spPr>
          <a:xfrm>
            <a:off x="5524500" y="2486025"/>
            <a:ext cx="936625" cy="4763"/>
          </a:xfrm>
          <a:prstGeom prst="line">
            <a:avLst/>
          </a:prstGeom>
          <a:ln w="25400">
            <a:solidFill>
              <a:srgbClr val="00B050"/>
            </a:solidFill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0" name="Object 2"/>
          <p:cNvGraphicFramePr>
            <a:graphicFrameLocks noChangeAspect="1"/>
          </p:cNvGraphicFramePr>
          <p:nvPr/>
        </p:nvGraphicFramePr>
        <p:xfrm>
          <a:off x="5848350" y="2205038"/>
          <a:ext cx="334963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203024" imgH="164957" progId="Equation.DSMT4">
                  <p:embed/>
                </p:oleObj>
              </mc:Choice>
              <mc:Fallback>
                <p:oleObj name="Equation" r:id="rId58" imgW="203024" imgH="164957" progId="Equation.DSMT4">
                  <p:embed/>
                  <p:pic>
                    <p:nvPicPr>
                      <p:cNvPr id="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8350" y="2205038"/>
                        <a:ext cx="334963" cy="268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5624778"/>
              </p:ext>
            </p:extLst>
          </p:nvPr>
        </p:nvGraphicFramePr>
        <p:xfrm>
          <a:off x="6769946" y="6003925"/>
          <a:ext cx="106045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698400" imgH="190440" progId="Equation.DSMT4">
                  <p:embed/>
                </p:oleObj>
              </mc:Choice>
              <mc:Fallback>
                <p:oleObj name="Equation" r:id="rId60" imgW="698400" imgH="190440" progId="Equation.DSMT4">
                  <p:embed/>
                  <p:pic>
                    <p:nvPicPr>
                      <p:cNvPr id="7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9946" y="6003925"/>
                        <a:ext cx="1060450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2"/>
          <p:cNvGraphicFramePr>
            <a:graphicFrameLocks noChangeAspect="1"/>
          </p:cNvGraphicFramePr>
          <p:nvPr/>
        </p:nvGraphicFramePr>
        <p:xfrm>
          <a:off x="7824788" y="5724525"/>
          <a:ext cx="419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228501" imgH="431613" progId="Equation.DSMT4">
                  <p:embed/>
                </p:oleObj>
              </mc:Choice>
              <mc:Fallback>
                <p:oleObj name="Equation" r:id="rId62" imgW="228501" imgH="431613" progId="Equation.DSMT4">
                  <p:embed/>
                  <p:pic>
                    <p:nvPicPr>
                      <p:cNvPr id="7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4788" y="5724525"/>
                        <a:ext cx="4191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2"/>
          <p:cNvGraphicFramePr>
            <a:graphicFrameLocks noChangeAspect="1"/>
          </p:cNvGraphicFramePr>
          <p:nvPr/>
        </p:nvGraphicFramePr>
        <p:xfrm>
          <a:off x="7807325" y="6145213"/>
          <a:ext cx="454025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4" imgW="253890" imgH="241195" progId="Equation.DSMT4">
                  <p:embed/>
                </p:oleObj>
              </mc:Choice>
              <mc:Fallback>
                <p:oleObj name="Equation" r:id="rId64" imgW="253890" imgH="241195" progId="Equation.DSMT4">
                  <p:embed/>
                  <p:pic>
                    <p:nvPicPr>
                      <p:cNvPr id="7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7325" y="6145213"/>
                        <a:ext cx="454025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79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66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2064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5200000">
                                      <p:cBhvr>
                                        <p:cTn id="31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37743E-6 L -0.10486 0.5848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43" y="292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3500000">
                                      <p:cBhvr>
                                        <p:cTn id="15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44444E-6 L 0.01163 0.46737 " pathEditMode="relative" rAng="0" ptsTypes="AA">
                                      <p:cBhvr>
                                        <p:cTn id="19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3" y="23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6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8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0" grpId="0"/>
      <p:bldP spid="21" grpId="0"/>
      <p:bldP spid="22" grpId="0"/>
      <p:bldP spid="23" grpId="0" animBg="1"/>
      <p:bldP spid="23" grpId="1" animBg="1"/>
      <p:bldP spid="30" grpId="0" animBg="1"/>
      <p:bldP spid="53" grpId="0" animBg="1"/>
      <p:bldP spid="56" grpId="0"/>
      <p:bldP spid="57" grpId="0"/>
      <p:bldP spid="58" grpId="0"/>
      <p:bldP spid="59" grpId="0" animBg="1"/>
      <p:bldP spid="59" grpId="1" animBg="1"/>
      <p:bldP spid="6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3505395"/>
              </p:ext>
            </p:extLst>
          </p:nvPr>
        </p:nvGraphicFramePr>
        <p:xfrm>
          <a:off x="163513" y="422275"/>
          <a:ext cx="40132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63480" imgH="190440" progId="Equation.DSMT4">
                  <p:embed/>
                </p:oleObj>
              </mc:Choice>
              <mc:Fallback>
                <p:oleObj name="Equation" r:id="rId3" imgW="2463480" imgH="19044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513" y="422275"/>
                        <a:ext cx="4013200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803275" y="1147763"/>
            <a:ext cx="2571750" cy="2571750"/>
            <a:chOff x="1000100" y="2786058"/>
            <a:chExt cx="2571768" cy="2571768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1000100" y="4071942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9"/>
          <p:cNvGrpSpPr>
            <a:grpSpLocks/>
          </p:cNvGrpSpPr>
          <p:nvPr/>
        </p:nvGrpSpPr>
        <p:grpSpPr bwMode="auto">
          <a:xfrm rot="5400000">
            <a:off x="2051844" y="1146969"/>
            <a:ext cx="1588" cy="2571750"/>
            <a:chOff x="2713818" y="2786852"/>
            <a:chExt cx="2382" cy="2570974"/>
          </a:xfrm>
        </p:grpSpPr>
        <p:cxnSp>
          <p:nvCxnSpPr>
            <p:cNvPr id="9" name="Straight Arrow Connector 8"/>
            <p:cNvCxnSpPr/>
            <p:nvPr/>
          </p:nvCxnSpPr>
          <p:spPr>
            <a:xfrm rot="5400000" flipH="1" flipV="1">
              <a:off x="2072266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16200000" flipH="1">
              <a:off x="2072266" y="4713892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1957388" y="738188"/>
          <a:ext cx="37306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3890" imgH="241195" progId="Equation.DSMT4">
                  <p:embed/>
                </p:oleObj>
              </mc:Choice>
              <mc:Fallback>
                <p:oleObj name="Equation" r:id="rId5" imgW="253890" imgH="241195" progId="Equation.DSMT4">
                  <p:embed/>
                  <p:pic>
                    <p:nvPicPr>
                      <p:cNvPr id="1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7388" y="738188"/>
                        <a:ext cx="37306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/>
        </p:nvGraphicFramePr>
        <p:xfrm>
          <a:off x="381000" y="2238375"/>
          <a:ext cx="48418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30057" imgH="241195" progId="Equation.DSMT4">
                  <p:embed/>
                </p:oleObj>
              </mc:Choice>
              <mc:Fallback>
                <p:oleObj name="Equation" r:id="rId7" imgW="330057" imgH="241195" progId="Equation.DSMT4">
                  <p:embed/>
                  <p:pic>
                    <p:nvPicPr>
                      <p:cNvPr id="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238375"/>
                        <a:ext cx="484188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1873250" y="3667125"/>
          <a:ext cx="50323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42751" imgH="241195" progId="Equation.DSMT4">
                  <p:embed/>
                </p:oleObj>
              </mc:Choice>
              <mc:Fallback>
                <p:oleObj name="Equation" r:id="rId9" imgW="342751" imgH="241195" progId="Equation.DSMT4">
                  <p:embed/>
                  <p:pic>
                    <p:nvPicPr>
                      <p:cNvPr id="1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3250" y="3667125"/>
                        <a:ext cx="503238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/>
        </p:nvGraphicFramePr>
        <p:xfrm>
          <a:off x="3449638" y="2212975"/>
          <a:ext cx="50006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42751" imgH="241195" progId="Equation.DSMT4">
                  <p:embed/>
                </p:oleObj>
              </mc:Choice>
              <mc:Fallback>
                <p:oleObj name="Equation" r:id="rId11" imgW="342751" imgH="241195" progId="Equation.DSMT4">
                  <p:embed/>
                  <p:pic>
                    <p:nvPicPr>
                      <p:cNvPr id="1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9638" y="2212975"/>
                        <a:ext cx="50006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Arc 14"/>
          <p:cNvSpPr/>
          <p:nvPr/>
        </p:nvSpPr>
        <p:spPr>
          <a:xfrm>
            <a:off x="1471613" y="1790700"/>
            <a:ext cx="1260475" cy="1260475"/>
          </a:xfrm>
          <a:prstGeom prst="arc">
            <a:avLst>
              <a:gd name="adj1" fmla="val 1075710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" name="Arc 17"/>
          <p:cNvSpPr/>
          <p:nvPr/>
        </p:nvSpPr>
        <p:spPr>
          <a:xfrm>
            <a:off x="1466850" y="1817688"/>
            <a:ext cx="1085850" cy="1293812"/>
          </a:xfrm>
          <a:prstGeom prst="arc">
            <a:avLst>
              <a:gd name="adj1" fmla="val 21501120"/>
              <a:gd name="adj2" fmla="val 11075154"/>
            </a:avLst>
          </a:prstGeom>
          <a:ln>
            <a:solidFill>
              <a:srgbClr val="0070C0"/>
            </a:solidFill>
            <a:headEnd type="non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9393914"/>
              </p:ext>
            </p:extLst>
          </p:nvPr>
        </p:nvGraphicFramePr>
        <p:xfrm>
          <a:off x="2236113" y="2183212"/>
          <a:ext cx="430396" cy="23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79360" imgH="177480" progId="Equation.DSMT4">
                  <p:embed/>
                </p:oleObj>
              </mc:Choice>
              <mc:Fallback>
                <p:oleObj name="Equation" r:id="rId13" imgW="279360" imgH="177480" progId="Equation.DSMT4">
                  <p:embed/>
                  <p:pic>
                    <p:nvPicPr>
                      <p:cNvPr id="1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6113" y="2183212"/>
                        <a:ext cx="430396" cy="2349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50838" y="4125913"/>
            <a:ext cx="40449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Draw the angle in standard position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52425" y="4564063"/>
            <a:ext cx="279241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reference angle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2588" y="4962525"/>
            <a:ext cx="34623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Draw the 30°, 60°, 90° triangle</a:t>
            </a:r>
          </a:p>
        </p:txBody>
      </p:sp>
      <p:sp>
        <p:nvSpPr>
          <p:cNvPr id="23" name="Isosceles Triangle 22"/>
          <p:cNvSpPr/>
          <p:nvPr/>
        </p:nvSpPr>
        <p:spPr>
          <a:xfrm rot="5400000" flipH="1" flipV="1">
            <a:off x="1826419" y="1477169"/>
            <a:ext cx="1244600" cy="687388"/>
          </a:xfrm>
          <a:prstGeom prst="triangle">
            <a:avLst>
              <a:gd name="adj" fmla="val 0"/>
            </a:avLst>
          </a:prstGeom>
          <a:solidFill>
            <a:srgbClr val="00B0F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4" name="Object 8"/>
          <p:cNvGraphicFramePr>
            <a:graphicFrameLocks noChangeAspect="1"/>
          </p:cNvGraphicFramePr>
          <p:nvPr/>
        </p:nvGraphicFramePr>
        <p:xfrm>
          <a:off x="1179513" y="6234113"/>
          <a:ext cx="266700" cy="239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66469" imgH="241091" progId="Equation.DSMT4">
                  <p:embed/>
                </p:oleObj>
              </mc:Choice>
              <mc:Fallback>
                <p:oleObj name="Equation" r:id="rId15" imgW="266469" imgH="241091" progId="Equation.DSMT4">
                  <p:embed/>
                  <p:pic>
                    <p:nvPicPr>
                      <p:cNvPr id="2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9513" y="6234113"/>
                        <a:ext cx="266700" cy="239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9"/>
          <p:cNvGraphicFramePr>
            <a:graphicFrameLocks noChangeAspect="1"/>
          </p:cNvGraphicFramePr>
          <p:nvPr/>
        </p:nvGraphicFramePr>
        <p:xfrm>
          <a:off x="1612900" y="5449888"/>
          <a:ext cx="254000" cy="239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53890" imgH="241195" progId="Equation.DSMT4">
                  <p:embed/>
                </p:oleObj>
              </mc:Choice>
              <mc:Fallback>
                <p:oleObj name="Equation" r:id="rId17" imgW="253890" imgH="241195" progId="Equation.DSMT4">
                  <p:embed/>
                  <p:pic>
                    <p:nvPicPr>
                      <p:cNvPr id="2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5449888"/>
                        <a:ext cx="254000" cy="239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/>
        </p:nvGraphicFramePr>
        <p:xfrm>
          <a:off x="1593850" y="6234113"/>
          <a:ext cx="254000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53890" imgH="241195" progId="Equation.DSMT4">
                  <p:embed/>
                </p:oleObj>
              </mc:Choice>
              <mc:Fallback>
                <p:oleObj name="Equation" r:id="rId19" imgW="253890" imgH="241195" progId="Equation.DSMT4">
                  <p:embed/>
                  <p:pic>
                    <p:nvPicPr>
                      <p:cNvPr id="2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850" y="6234113"/>
                        <a:ext cx="254000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1"/>
          <p:cNvGraphicFramePr>
            <a:graphicFrameLocks noChangeAspect="1"/>
          </p:cNvGraphicFramePr>
          <p:nvPr/>
        </p:nvGraphicFramePr>
        <p:xfrm>
          <a:off x="1438275" y="6427788"/>
          <a:ext cx="166688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01468" imgH="164885" progId="Equation.DSMT4">
                  <p:embed/>
                </p:oleObj>
              </mc:Choice>
              <mc:Fallback>
                <p:oleObj name="Equation" r:id="rId21" imgW="101468" imgH="164885" progId="Equation.DSMT4">
                  <p:embed/>
                  <p:pic>
                    <p:nvPicPr>
                      <p:cNvPr id="2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275" y="6427788"/>
                        <a:ext cx="166688" cy="268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2"/>
          <p:cNvGraphicFramePr>
            <a:graphicFrameLocks noChangeAspect="1"/>
          </p:cNvGraphicFramePr>
          <p:nvPr/>
        </p:nvGraphicFramePr>
        <p:xfrm>
          <a:off x="1863725" y="5794375"/>
          <a:ext cx="39687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41195" imgH="241195" progId="Equation.DSMT4">
                  <p:embed/>
                </p:oleObj>
              </mc:Choice>
              <mc:Fallback>
                <p:oleObj name="Equation" r:id="rId23" imgW="241195" imgH="241195" progId="Equation.DSMT4">
                  <p:embed/>
                  <p:pic>
                    <p:nvPicPr>
                      <p:cNvPr id="2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3725" y="5794375"/>
                        <a:ext cx="396875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3"/>
          <p:cNvGraphicFramePr>
            <a:graphicFrameLocks noChangeAspect="1"/>
          </p:cNvGraphicFramePr>
          <p:nvPr/>
        </p:nvGraphicFramePr>
        <p:xfrm>
          <a:off x="1057275" y="5618163"/>
          <a:ext cx="32226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6780" imgH="164814" progId="Equation.DSMT4">
                  <p:embed/>
                </p:oleObj>
              </mc:Choice>
              <mc:Fallback>
                <p:oleObj name="Equation" r:id="rId25" imgW="126780" imgH="164814" progId="Equation.DSMT4">
                  <p:embed/>
                  <p:pic>
                    <p:nvPicPr>
                      <p:cNvPr id="2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7275" y="5618163"/>
                        <a:ext cx="32226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Isosceles Triangle 29"/>
          <p:cNvSpPr/>
          <p:nvPr/>
        </p:nvSpPr>
        <p:spPr>
          <a:xfrm rot="16200000">
            <a:off x="1834357" y="1473994"/>
            <a:ext cx="1244600" cy="687387"/>
          </a:xfrm>
          <a:prstGeom prst="triangle">
            <a:avLst>
              <a:gd name="adj" fmla="val 0"/>
            </a:avLst>
          </a:prstGeom>
          <a:solidFill>
            <a:srgbClr val="00B0F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31" name="Straight Connector 30"/>
          <p:cNvCxnSpPr>
            <a:stCxn id="30" idx="2"/>
          </p:cNvCxnSpPr>
          <p:nvPr/>
        </p:nvCxnSpPr>
        <p:spPr>
          <a:xfrm flipH="1" flipV="1">
            <a:off x="2044700" y="2432050"/>
            <a:ext cx="755650" cy="7938"/>
          </a:xfrm>
          <a:prstGeom prst="line">
            <a:avLst/>
          </a:prstGeom>
          <a:ln w="28575">
            <a:solidFill>
              <a:srgbClr val="FF0000"/>
            </a:solidFill>
            <a:prstDash val="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9043969"/>
              </p:ext>
            </p:extLst>
          </p:nvPr>
        </p:nvGraphicFramePr>
        <p:xfrm>
          <a:off x="2337682" y="2442476"/>
          <a:ext cx="175444" cy="282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01468" imgH="164885" progId="Equation.DSMT4">
                  <p:embed/>
                </p:oleObj>
              </mc:Choice>
              <mc:Fallback>
                <p:oleObj name="Equation" r:id="rId27" imgW="101468" imgH="164885" progId="Equation.DSMT4">
                  <p:embed/>
                  <p:pic>
                    <p:nvPicPr>
                      <p:cNvPr id="33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7682" y="2442476"/>
                        <a:ext cx="175444" cy="28238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>
            <a:stCxn id="30" idx="4"/>
          </p:cNvCxnSpPr>
          <p:nvPr/>
        </p:nvCxnSpPr>
        <p:spPr>
          <a:xfrm>
            <a:off x="2800350" y="1195388"/>
            <a:ext cx="3175" cy="1257300"/>
          </a:xfrm>
          <a:prstGeom prst="line">
            <a:avLst/>
          </a:prstGeom>
          <a:ln w="25400"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15"/>
          <p:cNvGraphicFramePr>
            <a:graphicFrameLocks noChangeAspect="1"/>
          </p:cNvGraphicFramePr>
          <p:nvPr/>
        </p:nvGraphicFramePr>
        <p:xfrm>
          <a:off x="2816225" y="1614488"/>
          <a:ext cx="39687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41195" imgH="241195" progId="Equation.DSMT4">
                  <p:embed/>
                </p:oleObj>
              </mc:Choice>
              <mc:Fallback>
                <p:oleObj name="Equation" r:id="rId29" imgW="241195" imgH="241195" progId="Equation.DSMT4">
                  <p:embed/>
                  <p:pic>
                    <p:nvPicPr>
                      <p:cNvPr id="3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225" y="1614488"/>
                        <a:ext cx="396875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2443542"/>
              </p:ext>
            </p:extLst>
          </p:nvPr>
        </p:nvGraphicFramePr>
        <p:xfrm>
          <a:off x="2374900" y="5948363"/>
          <a:ext cx="1098550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723600" imgH="177480" progId="Equation.DSMT4">
                  <p:embed/>
                </p:oleObj>
              </mc:Choice>
              <mc:Fallback>
                <p:oleObj name="Equation" r:id="rId31" imgW="723600" imgH="177480" progId="Equation.DSMT4">
                  <p:embed/>
                  <p:pic>
                    <p:nvPicPr>
                      <p:cNvPr id="3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900" y="5948363"/>
                        <a:ext cx="1098550" cy="268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7"/>
          <p:cNvGraphicFramePr>
            <a:graphicFrameLocks noChangeAspect="1"/>
          </p:cNvGraphicFramePr>
          <p:nvPr/>
        </p:nvGraphicFramePr>
        <p:xfrm>
          <a:off x="3438525" y="5703888"/>
          <a:ext cx="488950" cy="833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66584" imgH="457002" progId="Equation.DSMT4">
                  <p:embed/>
                </p:oleObj>
              </mc:Choice>
              <mc:Fallback>
                <p:oleObj name="Equation" r:id="rId33" imgW="266584" imgH="457002" progId="Equation.DSMT4">
                  <p:embed/>
                  <p:pic>
                    <p:nvPicPr>
                      <p:cNvPr id="3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8525" y="5703888"/>
                        <a:ext cx="488950" cy="833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18"/>
          <p:cNvGraphicFramePr>
            <a:graphicFrameLocks noChangeAspect="1"/>
          </p:cNvGraphicFramePr>
          <p:nvPr/>
        </p:nvGraphicFramePr>
        <p:xfrm>
          <a:off x="3551238" y="6145213"/>
          <a:ext cx="252412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01468" imgH="164885" progId="Equation.DSMT4">
                  <p:embed/>
                </p:oleObj>
              </mc:Choice>
              <mc:Fallback>
                <p:oleObj name="Equation" r:id="rId35" imgW="101468" imgH="164885" progId="Equation.DSMT4">
                  <p:embed/>
                  <p:pic>
                    <p:nvPicPr>
                      <p:cNvPr id="38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1238" y="6145213"/>
                        <a:ext cx="252412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Arc 38"/>
          <p:cNvSpPr/>
          <p:nvPr/>
        </p:nvSpPr>
        <p:spPr>
          <a:xfrm>
            <a:off x="1292225" y="1922463"/>
            <a:ext cx="1260475" cy="1065212"/>
          </a:xfrm>
          <a:prstGeom prst="arc">
            <a:avLst>
              <a:gd name="adj1" fmla="val 18876821"/>
              <a:gd name="adj2" fmla="val 21414998"/>
            </a:avLst>
          </a:prstGeom>
          <a:ln>
            <a:solidFill>
              <a:srgbClr val="0070C0"/>
            </a:solidFill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8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4070563"/>
              </p:ext>
            </p:extLst>
          </p:nvPr>
        </p:nvGraphicFramePr>
        <p:xfrm>
          <a:off x="4968875" y="457200"/>
          <a:ext cx="2212975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358640" imgH="228600" progId="Equation.DSMT4">
                  <p:embed/>
                </p:oleObj>
              </mc:Choice>
              <mc:Fallback>
                <p:oleObj name="Equation" r:id="rId37" imgW="1358640" imgH="228600" progId="Equation.DSMT4">
                  <p:embed/>
                  <p:pic>
                    <p:nvPicPr>
                      <p:cNvPr id="8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875" y="457200"/>
                        <a:ext cx="2212975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5165725" y="1214438"/>
            <a:ext cx="2571750" cy="2571750"/>
            <a:chOff x="1000100" y="2786058"/>
            <a:chExt cx="2571768" cy="2571768"/>
          </a:xfrm>
        </p:grpSpPr>
        <p:cxnSp>
          <p:nvCxnSpPr>
            <p:cNvPr id="44" name="Straight Arrow Connector 43"/>
            <p:cNvCxnSpPr/>
            <p:nvPr/>
          </p:nvCxnSpPr>
          <p:spPr>
            <a:xfrm>
              <a:off x="1000100" y="4071942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9"/>
          <p:cNvGrpSpPr>
            <a:grpSpLocks/>
          </p:cNvGrpSpPr>
          <p:nvPr/>
        </p:nvGrpSpPr>
        <p:grpSpPr bwMode="auto">
          <a:xfrm rot="5400000">
            <a:off x="6414294" y="1213644"/>
            <a:ext cx="1588" cy="2571750"/>
            <a:chOff x="2713818" y="2786852"/>
            <a:chExt cx="2382" cy="2570974"/>
          </a:xfrm>
        </p:grpSpPr>
        <p:cxnSp>
          <p:nvCxnSpPr>
            <p:cNvPr id="47" name="Straight Arrow Connector 46"/>
            <p:cNvCxnSpPr/>
            <p:nvPr/>
          </p:nvCxnSpPr>
          <p:spPr>
            <a:xfrm rot="5400000" flipH="1" flipV="1">
              <a:off x="2072266" y="3428405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rot="16200000" flipH="1">
              <a:off x="2072266" y="4713892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9" name="Object 20"/>
          <p:cNvGraphicFramePr>
            <a:graphicFrameLocks noChangeAspect="1"/>
          </p:cNvGraphicFramePr>
          <p:nvPr/>
        </p:nvGraphicFramePr>
        <p:xfrm>
          <a:off x="6305550" y="900113"/>
          <a:ext cx="37306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53890" imgH="241195" progId="Equation.DSMT4">
                  <p:embed/>
                </p:oleObj>
              </mc:Choice>
              <mc:Fallback>
                <p:oleObj name="Equation" r:id="rId39" imgW="253890" imgH="241195" progId="Equation.DSMT4">
                  <p:embed/>
                  <p:pic>
                    <p:nvPicPr>
                      <p:cNvPr id="49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5550" y="900113"/>
                        <a:ext cx="373063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21"/>
          <p:cNvGraphicFramePr>
            <a:graphicFrameLocks noChangeAspect="1"/>
          </p:cNvGraphicFramePr>
          <p:nvPr/>
        </p:nvGraphicFramePr>
        <p:xfrm>
          <a:off x="4743450" y="2305050"/>
          <a:ext cx="48418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330057" imgH="241195" progId="Equation.DSMT4">
                  <p:embed/>
                </p:oleObj>
              </mc:Choice>
              <mc:Fallback>
                <p:oleObj name="Equation" r:id="rId40" imgW="330057" imgH="241195" progId="Equation.DSMT4">
                  <p:embed/>
                  <p:pic>
                    <p:nvPicPr>
                      <p:cNvPr id="5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3450" y="2305050"/>
                        <a:ext cx="484188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22"/>
          <p:cNvGraphicFramePr>
            <a:graphicFrameLocks noChangeAspect="1"/>
          </p:cNvGraphicFramePr>
          <p:nvPr/>
        </p:nvGraphicFramePr>
        <p:xfrm>
          <a:off x="6235700" y="3733800"/>
          <a:ext cx="50323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42751" imgH="241195" progId="Equation.DSMT4">
                  <p:embed/>
                </p:oleObj>
              </mc:Choice>
              <mc:Fallback>
                <p:oleObj name="Equation" r:id="rId41" imgW="342751" imgH="241195" progId="Equation.DSMT4">
                  <p:embed/>
                  <p:pic>
                    <p:nvPicPr>
                      <p:cNvPr id="51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5700" y="3733800"/>
                        <a:ext cx="503238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23"/>
          <p:cNvGraphicFramePr>
            <a:graphicFrameLocks noChangeAspect="1"/>
          </p:cNvGraphicFramePr>
          <p:nvPr/>
        </p:nvGraphicFramePr>
        <p:xfrm>
          <a:off x="7812088" y="2279650"/>
          <a:ext cx="50006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342751" imgH="241195" progId="Equation.DSMT4">
                  <p:embed/>
                </p:oleObj>
              </mc:Choice>
              <mc:Fallback>
                <p:oleObj name="Equation" r:id="rId42" imgW="342751" imgH="241195" progId="Equation.DSMT4">
                  <p:embed/>
                  <p:pic>
                    <p:nvPicPr>
                      <p:cNvPr id="52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2088" y="2279650"/>
                        <a:ext cx="50006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Arc 52"/>
          <p:cNvSpPr/>
          <p:nvPr/>
        </p:nvSpPr>
        <p:spPr>
          <a:xfrm>
            <a:off x="5834063" y="1857375"/>
            <a:ext cx="1260475" cy="1260475"/>
          </a:xfrm>
          <a:prstGeom prst="arc">
            <a:avLst>
              <a:gd name="adj1" fmla="val 1075710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4" name="Arc 53"/>
          <p:cNvSpPr/>
          <p:nvPr/>
        </p:nvSpPr>
        <p:spPr>
          <a:xfrm>
            <a:off x="5829300" y="1884363"/>
            <a:ext cx="1085850" cy="1293812"/>
          </a:xfrm>
          <a:prstGeom prst="arc">
            <a:avLst>
              <a:gd name="adj1" fmla="val 7967463"/>
              <a:gd name="adj2" fmla="val 11075154"/>
            </a:avLst>
          </a:prstGeom>
          <a:ln>
            <a:solidFill>
              <a:srgbClr val="0070C0"/>
            </a:solidFill>
            <a:headEnd type="non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9845346"/>
              </p:ext>
            </p:extLst>
          </p:nvPr>
        </p:nvGraphicFramePr>
        <p:xfrm>
          <a:off x="5947307" y="2532257"/>
          <a:ext cx="365003" cy="19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79360" imgH="177480" progId="Equation.DSMT4">
                  <p:embed/>
                </p:oleObj>
              </mc:Choice>
              <mc:Fallback>
                <p:oleObj name="Equation" r:id="rId43" imgW="279360" imgH="177480" progId="Equation.DSMT4">
                  <p:embed/>
                  <p:pic>
                    <p:nvPicPr>
                      <p:cNvPr id="5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7307" y="2532257"/>
                        <a:ext cx="365003" cy="196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TextBox 55"/>
          <p:cNvSpPr txBox="1"/>
          <p:nvPr/>
        </p:nvSpPr>
        <p:spPr>
          <a:xfrm>
            <a:off x="4713288" y="4192588"/>
            <a:ext cx="404495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Draw the angle in standard position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714875" y="4630738"/>
            <a:ext cx="279241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Find the reference angle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745038" y="5029200"/>
            <a:ext cx="346233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Draw the 45°, 45°, 90° triangle</a:t>
            </a:r>
          </a:p>
        </p:txBody>
      </p:sp>
      <p:sp>
        <p:nvSpPr>
          <p:cNvPr id="59" name="Isosceles Triangle 58"/>
          <p:cNvSpPr/>
          <p:nvPr/>
        </p:nvSpPr>
        <p:spPr>
          <a:xfrm rot="10800000" flipH="1">
            <a:off x="5530850" y="2513013"/>
            <a:ext cx="900113" cy="900112"/>
          </a:xfrm>
          <a:prstGeom prst="triangle">
            <a:avLst>
              <a:gd name="adj" fmla="val 0"/>
            </a:avLst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0" name="Object 25"/>
          <p:cNvGraphicFramePr>
            <a:graphicFrameLocks noChangeAspect="1"/>
          </p:cNvGraphicFramePr>
          <p:nvPr/>
        </p:nvGraphicFramePr>
        <p:xfrm>
          <a:off x="5611813" y="6257925"/>
          <a:ext cx="266700" cy="23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266469" imgH="241091" progId="Equation.DSMT4">
                  <p:embed/>
                </p:oleObj>
              </mc:Choice>
              <mc:Fallback>
                <p:oleObj name="Equation" r:id="rId45" imgW="266469" imgH="241091" progId="Equation.DSMT4">
                  <p:embed/>
                  <p:pic>
                    <p:nvPicPr>
                      <p:cNvPr id="6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1813" y="6257925"/>
                        <a:ext cx="266700" cy="239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26"/>
          <p:cNvGraphicFramePr>
            <a:graphicFrameLocks noChangeAspect="1"/>
          </p:cNvGraphicFramePr>
          <p:nvPr/>
        </p:nvGraphicFramePr>
        <p:xfrm>
          <a:off x="6146800" y="5680075"/>
          <a:ext cx="266700" cy="23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66469" imgH="241091" progId="Equation.DSMT4">
                  <p:embed/>
                </p:oleObj>
              </mc:Choice>
              <mc:Fallback>
                <p:oleObj name="Equation" r:id="rId47" imgW="266469" imgH="241091" progId="Equation.DSMT4">
                  <p:embed/>
                  <p:pic>
                    <p:nvPicPr>
                      <p:cNvPr id="61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6800" y="5680075"/>
                        <a:ext cx="266700" cy="239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27"/>
          <p:cNvGraphicFramePr>
            <a:graphicFrameLocks noChangeAspect="1"/>
          </p:cNvGraphicFramePr>
          <p:nvPr/>
        </p:nvGraphicFramePr>
        <p:xfrm>
          <a:off x="5643563" y="5699125"/>
          <a:ext cx="254000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253890" imgH="241195" progId="Equation.DSMT4">
                  <p:embed/>
                </p:oleObj>
              </mc:Choice>
              <mc:Fallback>
                <p:oleObj name="Equation" r:id="rId49" imgW="253890" imgH="241195" progId="Equation.DSMT4">
                  <p:embed/>
                  <p:pic>
                    <p:nvPicPr>
                      <p:cNvPr id="62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63" y="5699125"/>
                        <a:ext cx="254000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28"/>
          <p:cNvGraphicFramePr>
            <a:graphicFrameLocks noChangeAspect="1"/>
          </p:cNvGraphicFramePr>
          <p:nvPr/>
        </p:nvGraphicFramePr>
        <p:xfrm>
          <a:off x="5321300" y="5984875"/>
          <a:ext cx="333375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203024" imgH="164957" progId="Equation.DSMT4">
                  <p:embed/>
                </p:oleObj>
              </mc:Choice>
              <mc:Fallback>
                <p:oleObj name="Equation" r:id="rId50" imgW="203024" imgH="164957" progId="Equation.DSMT4">
                  <p:embed/>
                  <p:pic>
                    <p:nvPicPr>
                      <p:cNvPr id="63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5984875"/>
                        <a:ext cx="333375" cy="26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29"/>
          <p:cNvGraphicFramePr>
            <a:graphicFrameLocks noChangeAspect="1"/>
          </p:cNvGraphicFramePr>
          <p:nvPr/>
        </p:nvGraphicFramePr>
        <p:xfrm>
          <a:off x="5895975" y="5472113"/>
          <a:ext cx="333375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203024" imgH="164957" progId="Equation.DSMT4">
                  <p:embed/>
                </p:oleObj>
              </mc:Choice>
              <mc:Fallback>
                <p:oleObj name="Equation" r:id="rId52" imgW="203024" imgH="164957" progId="Equation.DSMT4">
                  <p:embed/>
                  <p:pic>
                    <p:nvPicPr>
                      <p:cNvPr id="64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5975" y="5472113"/>
                        <a:ext cx="333375" cy="268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30"/>
          <p:cNvGraphicFramePr>
            <a:graphicFrameLocks noChangeAspect="1"/>
          </p:cNvGraphicFramePr>
          <p:nvPr/>
        </p:nvGraphicFramePr>
        <p:xfrm>
          <a:off x="6051550" y="6094413"/>
          <a:ext cx="527050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253890" imgH="241195" progId="Equation.DSMT4">
                  <p:embed/>
                </p:oleObj>
              </mc:Choice>
              <mc:Fallback>
                <p:oleObj name="Equation" r:id="rId54" imgW="253890" imgH="241195" progId="Equation.DSMT4">
                  <p:embed/>
                  <p:pic>
                    <p:nvPicPr>
                      <p:cNvPr id="65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1550" y="6094413"/>
                        <a:ext cx="527050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Isosceles Triangle 65"/>
          <p:cNvSpPr/>
          <p:nvPr/>
        </p:nvSpPr>
        <p:spPr>
          <a:xfrm rot="16200000" flipH="1" flipV="1">
            <a:off x="5532437" y="2511426"/>
            <a:ext cx="900113" cy="900112"/>
          </a:xfrm>
          <a:prstGeom prst="triangle">
            <a:avLst>
              <a:gd name="adj" fmla="val 0"/>
            </a:avLst>
          </a:prstGeom>
          <a:solidFill>
            <a:srgbClr val="FF0000">
              <a:alpha val="4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/>
          </a:p>
        </p:txBody>
      </p:sp>
      <p:cxnSp>
        <p:nvCxnSpPr>
          <p:cNvPr id="67" name="Straight Connector 66"/>
          <p:cNvCxnSpPr>
            <a:stCxn id="66" idx="4"/>
          </p:cNvCxnSpPr>
          <p:nvPr/>
        </p:nvCxnSpPr>
        <p:spPr>
          <a:xfrm rot="10800000">
            <a:off x="5522913" y="2519363"/>
            <a:ext cx="9525" cy="892175"/>
          </a:xfrm>
          <a:prstGeom prst="line">
            <a:avLst/>
          </a:prstGeom>
          <a:ln w="28575">
            <a:solidFill>
              <a:srgbClr val="00B0F0"/>
            </a:solidFill>
            <a:prstDash val="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8" name="Object 31"/>
          <p:cNvGraphicFramePr>
            <a:graphicFrameLocks noChangeAspect="1"/>
          </p:cNvGraphicFramePr>
          <p:nvPr/>
        </p:nvGraphicFramePr>
        <p:xfrm>
          <a:off x="5148263" y="2835275"/>
          <a:ext cx="333375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203024" imgH="164957" progId="Equation.DSMT4">
                  <p:embed/>
                </p:oleObj>
              </mc:Choice>
              <mc:Fallback>
                <p:oleObj name="Equation" r:id="rId56" imgW="203024" imgH="164957" progId="Equation.DSMT4">
                  <p:embed/>
                  <p:pic>
                    <p:nvPicPr>
                      <p:cNvPr id="68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2835275"/>
                        <a:ext cx="333375" cy="26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9" name="Straight Connector 68"/>
          <p:cNvCxnSpPr/>
          <p:nvPr/>
        </p:nvCxnSpPr>
        <p:spPr>
          <a:xfrm>
            <a:off x="5524500" y="2486025"/>
            <a:ext cx="936625" cy="4763"/>
          </a:xfrm>
          <a:prstGeom prst="line">
            <a:avLst/>
          </a:prstGeom>
          <a:ln w="25400">
            <a:solidFill>
              <a:srgbClr val="00B050"/>
            </a:solidFill>
            <a:prstDash val="dash"/>
            <a:headEnd type="triangle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0" name="Object 32"/>
          <p:cNvGraphicFramePr>
            <a:graphicFrameLocks noChangeAspect="1"/>
          </p:cNvGraphicFramePr>
          <p:nvPr/>
        </p:nvGraphicFramePr>
        <p:xfrm>
          <a:off x="5848350" y="2205038"/>
          <a:ext cx="334963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203024" imgH="164957" progId="Equation.DSMT4">
                  <p:embed/>
                </p:oleObj>
              </mc:Choice>
              <mc:Fallback>
                <p:oleObj name="Equation" r:id="rId58" imgW="203024" imgH="164957" progId="Equation.DSMT4">
                  <p:embed/>
                  <p:pic>
                    <p:nvPicPr>
                      <p:cNvPr id="7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8350" y="2205038"/>
                        <a:ext cx="334963" cy="268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416150"/>
              </p:ext>
            </p:extLst>
          </p:nvPr>
        </p:nvGraphicFramePr>
        <p:xfrm>
          <a:off x="6737350" y="6019349"/>
          <a:ext cx="109855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723600" imgH="177480" progId="Equation.DSMT4">
                  <p:embed/>
                </p:oleObj>
              </mc:Choice>
              <mc:Fallback>
                <p:oleObj name="Equation" r:id="rId60" imgW="723600" imgH="177480" progId="Equation.DSMT4">
                  <p:embed/>
                  <p:pic>
                    <p:nvPicPr>
                      <p:cNvPr id="71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7350" y="6019349"/>
                        <a:ext cx="1098550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34"/>
          <p:cNvGraphicFramePr>
            <a:graphicFrameLocks noChangeAspect="1"/>
          </p:cNvGraphicFramePr>
          <p:nvPr/>
        </p:nvGraphicFramePr>
        <p:xfrm>
          <a:off x="7824788" y="5724525"/>
          <a:ext cx="419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228501" imgH="431613" progId="Equation.DSMT4">
                  <p:embed/>
                </p:oleObj>
              </mc:Choice>
              <mc:Fallback>
                <p:oleObj name="Equation" r:id="rId62" imgW="228501" imgH="431613" progId="Equation.DSMT4">
                  <p:embed/>
                  <p:pic>
                    <p:nvPicPr>
                      <p:cNvPr id="72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4788" y="5724525"/>
                        <a:ext cx="4191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35"/>
          <p:cNvGraphicFramePr>
            <a:graphicFrameLocks noChangeAspect="1"/>
          </p:cNvGraphicFramePr>
          <p:nvPr/>
        </p:nvGraphicFramePr>
        <p:xfrm>
          <a:off x="7851775" y="6213475"/>
          <a:ext cx="363538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4" imgW="203024" imgH="164957" progId="Equation.DSMT4">
                  <p:embed/>
                </p:oleObj>
              </mc:Choice>
              <mc:Fallback>
                <p:oleObj name="Equation" r:id="rId64" imgW="203024" imgH="164957" progId="Equation.DSMT4">
                  <p:embed/>
                  <p:pic>
                    <p:nvPicPr>
                      <p:cNvPr id="73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1775" y="6213475"/>
                        <a:ext cx="363538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36"/>
          <p:cNvGraphicFramePr>
            <a:graphicFrameLocks noChangeAspect="1"/>
          </p:cNvGraphicFramePr>
          <p:nvPr/>
        </p:nvGraphicFramePr>
        <p:xfrm>
          <a:off x="8202613" y="5926138"/>
          <a:ext cx="53975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6" imgW="228501" imgH="165028" progId="Equation.DSMT4">
                  <p:embed/>
                </p:oleObj>
              </mc:Choice>
              <mc:Fallback>
                <p:oleObj name="Equation" r:id="rId66" imgW="228501" imgH="165028" progId="Equation.DSMT4">
                  <p:embed/>
                  <p:pic>
                    <p:nvPicPr>
                      <p:cNvPr id="74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2613" y="5926138"/>
                        <a:ext cx="539750" cy="3873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2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68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08511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5200000">
                                      <p:cBhvr>
                                        <p:cTn id="31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37743E-6 L -0.10486 0.5848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43" y="292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3500000">
                                      <p:cBhvr>
                                        <p:cTn id="15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44444E-6 L 0.01163 0.46737 " pathEditMode="relative" rAng="0" ptsTypes="AA">
                                      <p:cBhvr>
                                        <p:cTn id="19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3" y="233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6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8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0" grpId="0"/>
      <p:bldP spid="21" grpId="0"/>
      <p:bldP spid="22" grpId="0"/>
      <p:bldP spid="23" grpId="0" animBg="1"/>
      <p:bldP spid="23" grpId="1" animBg="1"/>
      <p:bldP spid="30" grpId="0" animBg="1"/>
      <p:bldP spid="53" grpId="0" animBg="1"/>
      <p:bldP spid="56" grpId="0"/>
      <p:bldP spid="57" grpId="0"/>
      <p:bldP spid="58" grpId="0"/>
      <p:bldP spid="59" grpId="0" animBg="1"/>
      <p:bldP spid="59" grpId="1" animBg="1"/>
      <p:bldP spid="6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28EE9-C61A-4CBF-A146-45A22F103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41288"/>
          </a:xfrm>
        </p:spPr>
        <p:txBody>
          <a:bodyPr>
            <a:normAutofit fontScale="90000"/>
          </a:bodyPr>
          <a:lstStyle/>
          <a:p>
            <a:r>
              <a:rPr lang="en-CA" dirty="0"/>
              <a:t>V) Right Triangle Property: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D4EBE7-FF03-408F-AD15-499A170454B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4744" y="833510"/>
            <a:ext cx="7467600" cy="474785"/>
          </a:xfrm>
        </p:spPr>
        <p:txBody>
          <a:bodyPr/>
          <a:lstStyle/>
          <a:p>
            <a:r>
              <a:rPr lang="en-CA" dirty="0"/>
              <a:t>If two angles “A” and “B” add up to 90°, then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7FC9D866-3E32-4704-A143-7437FAFBB9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5510891"/>
              </p:ext>
            </p:extLst>
          </p:nvPr>
        </p:nvGraphicFramePr>
        <p:xfrm>
          <a:off x="2594295" y="1313520"/>
          <a:ext cx="2568549" cy="5692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38080" imgH="177480" progId="Equation.DSMT4">
                  <p:embed/>
                </p:oleObj>
              </mc:Choice>
              <mc:Fallback>
                <p:oleObj name="Equation" r:id="rId3" imgW="83808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7FC9D866-3E32-4704-A143-7437FAFBB9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94295" y="1313520"/>
                        <a:ext cx="2568549" cy="5692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9" name="Group 38">
            <a:extLst>
              <a:ext uri="{FF2B5EF4-FFF2-40B4-BE49-F238E27FC236}">
                <a16:creationId xmlns:a16="http://schemas.microsoft.com/office/drawing/2014/main" id="{1EB448C4-7AC3-471C-AC48-E4CBF4479596}"/>
              </a:ext>
            </a:extLst>
          </p:cNvPr>
          <p:cNvGrpSpPr/>
          <p:nvPr/>
        </p:nvGrpSpPr>
        <p:grpSpPr>
          <a:xfrm>
            <a:off x="1045699" y="3169920"/>
            <a:ext cx="1512277" cy="2225039"/>
            <a:chOff x="1010530" y="2529840"/>
            <a:chExt cx="1512277" cy="2225039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84D2AB7C-6B93-4C2A-844E-91EE2CF4A313}"/>
                </a:ext>
              </a:extLst>
            </p:cNvPr>
            <p:cNvSpPr/>
            <p:nvPr/>
          </p:nvSpPr>
          <p:spPr>
            <a:xfrm>
              <a:off x="1019909" y="4550897"/>
              <a:ext cx="225082" cy="197325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1273C680-976A-47F7-94A5-CCF8276CEADA}"/>
                </a:ext>
              </a:extLst>
            </p:cNvPr>
            <p:cNvSpPr/>
            <p:nvPr/>
          </p:nvSpPr>
          <p:spPr>
            <a:xfrm>
              <a:off x="1010530" y="2529840"/>
              <a:ext cx="1512277" cy="2225039"/>
            </a:xfrm>
            <a:prstGeom prst="triangle">
              <a:avLst>
                <a:gd name="adj" fmla="val 0"/>
              </a:avLst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58A47E9B-598F-4D37-96A7-02E589B55A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8257947"/>
              </p:ext>
            </p:extLst>
          </p:nvPr>
        </p:nvGraphicFramePr>
        <p:xfrm>
          <a:off x="1065726" y="3482583"/>
          <a:ext cx="215900" cy="236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2280" imgH="164880" progId="Equation.DSMT4">
                  <p:embed/>
                </p:oleObj>
              </mc:Choice>
              <mc:Fallback>
                <p:oleObj name="Equation" r:id="rId5" imgW="152280" imgH="1648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58A47E9B-598F-4D37-96A7-02E589B55A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65726" y="3482583"/>
                        <a:ext cx="215900" cy="236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5EB9581F-12C1-47E4-BB40-30F418D467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9308566"/>
              </p:ext>
            </p:extLst>
          </p:nvPr>
        </p:nvGraphicFramePr>
        <p:xfrm>
          <a:off x="2167745" y="5121420"/>
          <a:ext cx="215900" cy="233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2280" imgH="164880" progId="Equation.DSMT4">
                  <p:embed/>
                </p:oleObj>
              </mc:Choice>
              <mc:Fallback>
                <p:oleObj name="Equation" r:id="rId7" imgW="152280" imgH="1648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5EB9581F-12C1-47E4-BB40-30F418D467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167745" y="5121420"/>
                        <a:ext cx="215900" cy="233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8080430F-102A-4266-A891-2C83872E17F9}"/>
              </a:ext>
            </a:extLst>
          </p:cNvPr>
          <p:cNvSpPr txBox="1"/>
          <p:nvPr/>
        </p:nvSpPr>
        <p:spPr>
          <a:xfrm>
            <a:off x="1336429" y="5394961"/>
            <a:ext cx="86516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b="1" dirty="0"/>
              <a:t>Base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3A2AD89-28BD-44EC-BEE1-A68FEC2CDFDA}"/>
              </a:ext>
            </a:extLst>
          </p:cNvPr>
          <p:cNvSpPr txBox="1"/>
          <p:nvPr/>
        </p:nvSpPr>
        <p:spPr>
          <a:xfrm rot="5400000">
            <a:off x="-128956" y="4520420"/>
            <a:ext cx="181707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b="1" dirty="0"/>
              <a:t>Height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7C85F4B-E8B0-48B9-A958-632CFAAAC073}"/>
              </a:ext>
            </a:extLst>
          </p:cNvPr>
          <p:cNvSpPr txBox="1"/>
          <p:nvPr/>
        </p:nvSpPr>
        <p:spPr>
          <a:xfrm rot="3278273">
            <a:off x="1071614" y="4131088"/>
            <a:ext cx="23654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b="1" dirty="0"/>
              <a:t>Hypotenuse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6D629BB-2B34-4E58-B8BF-2C936F21F315}"/>
              </a:ext>
            </a:extLst>
          </p:cNvPr>
          <p:cNvSpPr txBox="1"/>
          <p:nvPr/>
        </p:nvSpPr>
        <p:spPr>
          <a:xfrm>
            <a:off x="3503466" y="3123445"/>
            <a:ext cx="460414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We know that the angles “A” and “B” add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 up to 90° because they are the other two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angles in a right triangle</a:t>
            </a:r>
          </a:p>
        </p:txBody>
      </p:sp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0D8BF125-83AC-4582-9C4F-FF230DB724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9198703"/>
              </p:ext>
            </p:extLst>
          </p:nvPr>
        </p:nvGraphicFramePr>
        <p:xfrm>
          <a:off x="2596980" y="1942490"/>
          <a:ext cx="4008437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07880" imgH="253800" progId="Equation.DSMT4">
                  <p:embed/>
                </p:oleObj>
              </mc:Choice>
              <mc:Fallback>
                <p:oleObj name="Equation" r:id="rId9" imgW="1307880" imgH="253800" progId="Equation.DSMT4">
                  <p:embed/>
                  <p:pic>
                    <p:nvPicPr>
                      <p:cNvPr id="41" name="Object 40">
                        <a:extLst>
                          <a:ext uri="{FF2B5EF4-FFF2-40B4-BE49-F238E27FC236}">
                            <a16:creationId xmlns:a16="http://schemas.microsoft.com/office/drawing/2014/main" id="{0D8BF125-83AC-4582-9C4F-FF230DB724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596980" y="1942490"/>
                        <a:ext cx="4008437" cy="81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04CE34BB-7F23-4860-8445-9F12F5157A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1241295"/>
              </p:ext>
            </p:extLst>
          </p:nvPr>
        </p:nvGraphicFramePr>
        <p:xfrm>
          <a:off x="3126299" y="4280193"/>
          <a:ext cx="2152131" cy="7912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17440" imgH="393480" progId="Equation.DSMT4">
                  <p:embed/>
                </p:oleObj>
              </mc:Choice>
              <mc:Fallback>
                <p:oleObj name="Equation" r:id="rId11" imgW="1117440" imgH="393480" progId="Equation.DSMT4">
                  <p:embed/>
                  <p:pic>
                    <p:nvPicPr>
                      <p:cNvPr id="42" name="Object 41">
                        <a:extLst>
                          <a:ext uri="{FF2B5EF4-FFF2-40B4-BE49-F238E27FC236}">
                            <a16:creationId xmlns:a16="http://schemas.microsoft.com/office/drawing/2014/main" id="{04CE34BB-7F23-4860-8445-9F12F5157A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126299" y="4280193"/>
                        <a:ext cx="2152131" cy="7912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>
            <a:extLst>
              <a:ext uri="{FF2B5EF4-FFF2-40B4-BE49-F238E27FC236}">
                <a16:creationId xmlns:a16="http://schemas.microsoft.com/office/drawing/2014/main" id="{24A1FAB9-01CD-43AE-A017-C651ECFCD53A}"/>
              </a:ext>
            </a:extLst>
          </p:cNvPr>
          <p:cNvSpPr txBox="1"/>
          <p:nvPr/>
        </p:nvSpPr>
        <p:spPr>
          <a:xfrm>
            <a:off x="4168722" y="4288303"/>
            <a:ext cx="86516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b="1" dirty="0"/>
              <a:t>Base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400E8F7-966C-4A55-B2E2-86941A05F10B}"/>
              </a:ext>
            </a:extLst>
          </p:cNvPr>
          <p:cNvSpPr txBox="1"/>
          <p:nvPr/>
        </p:nvSpPr>
        <p:spPr>
          <a:xfrm>
            <a:off x="3981279" y="4719587"/>
            <a:ext cx="23654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b="1" dirty="0"/>
              <a:t>Hypotenuse</a:t>
            </a:r>
          </a:p>
        </p:txBody>
      </p:sp>
      <p:graphicFrame>
        <p:nvGraphicFramePr>
          <p:cNvPr id="45" name="Object 44">
            <a:extLst>
              <a:ext uri="{FF2B5EF4-FFF2-40B4-BE49-F238E27FC236}">
                <a16:creationId xmlns:a16="http://schemas.microsoft.com/office/drawing/2014/main" id="{0A389C39-2AEB-4BAA-9ED3-C5FEA5D10A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1109963"/>
              </p:ext>
            </p:extLst>
          </p:nvPr>
        </p:nvGraphicFramePr>
        <p:xfrm>
          <a:off x="3128008" y="5340350"/>
          <a:ext cx="2201863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43000" imgH="393480" progId="Equation.DSMT4">
                  <p:embed/>
                </p:oleObj>
              </mc:Choice>
              <mc:Fallback>
                <p:oleObj name="Equation" r:id="rId13" imgW="1143000" imgH="393480" progId="Equation.DSMT4">
                  <p:embed/>
                  <p:pic>
                    <p:nvPicPr>
                      <p:cNvPr id="45" name="Object 44">
                        <a:extLst>
                          <a:ext uri="{FF2B5EF4-FFF2-40B4-BE49-F238E27FC236}">
                            <a16:creationId xmlns:a16="http://schemas.microsoft.com/office/drawing/2014/main" id="{0A389C39-2AEB-4BAA-9ED3-C5FEA5D10A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128008" y="5340350"/>
                        <a:ext cx="2201863" cy="790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Box 45">
            <a:extLst>
              <a:ext uri="{FF2B5EF4-FFF2-40B4-BE49-F238E27FC236}">
                <a16:creationId xmlns:a16="http://schemas.microsoft.com/office/drawing/2014/main" id="{F58FE6B1-B7F9-4F9F-8799-352D58536CAB}"/>
              </a:ext>
            </a:extLst>
          </p:cNvPr>
          <p:cNvSpPr txBox="1"/>
          <p:nvPr/>
        </p:nvSpPr>
        <p:spPr>
          <a:xfrm>
            <a:off x="4194513" y="5348069"/>
            <a:ext cx="86516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b="1" dirty="0"/>
              <a:t>Base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D235351-17D0-43B4-8155-56E841EB178F}"/>
              </a:ext>
            </a:extLst>
          </p:cNvPr>
          <p:cNvSpPr txBox="1"/>
          <p:nvPr/>
        </p:nvSpPr>
        <p:spPr>
          <a:xfrm>
            <a:off x="4007070" y="5779353"/>
            <a:ext cx="23654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b="1" dirty="0"/>
              <a:t>Hypotenuse</a:t>
            </a:r>
          </a:p>
        </p:txBody>
      </p:sp>
      <p:graphicFrame>
        <p:nvGraphicFramePr>
          <p:cNvPr id="56" name="Object 55">
            <a:extLst>
              <a:ext uri="{FF2B5EF4-FFF2-40B4-BE49-F238E27FC236}">
                <a16:creationId xmlns:a16="http://schemas.microsoft.com/office/drawing/2014/main" id="{B61490FB-93E0-40AA-8B5E-C8DBD163EC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1034310"/>
              </p:ext>
            </p:extLst>
          </p:nvPr>
        </p:nvGraphicFramePr>
        <p:xfrm>
          <a:off x="5937493" y="4249713"/>
          <a:ext cx="2152131" cy="7912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17440" imgH="393480" progId="Equation.DSMT4">
                  <p:embed/>
                </p:oleObj>
              </mc:Choice>
              <mc:Fallback>
                <p:oleObj name="Equation" r:id="rId15" imgW="1117440" imgH="393480" progId="Equation.DSMT4">
                  <p:embed/>
                  <p:pic>
                    <p:nvPicPr>
                      <p:cNvPr id="56" name="Object 55">
                        <a:extLst>
                          <a:ext uri="{FF2B5EF4-FFF2-40B4-BE49-F238E27FC236}">
                            <a16:creationId xmlns:a16="http://schemas.microsoft.com/office/drawing/2014/main" id="{B61490FB-93E0-40AA-8B5E-C8DBD163EC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937493" y="4249713"/>
                        <a:ext cx="2152131" cy="7912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TextBox 56">
            <a:extLst>
              <a:ext uri="{FF2B5EF4-FFF2-40B4-BE49-F238E27FC236}">
                <a16:creationId xmlns:a16="http://schemas.microsoft.com/office/drawing/2014/main" id="{4F2C1290-357B-4220-A02A-961257DE6FE0}"/>
              </a:ext>
            </a:extLst>
          </p:cNvPr>
          <p:cNvSpPr txBox="1"/>
          <p:nvPr/>
        </p:nvSpPr>
        <p:spPr>
          <a:xfrm>
            <a:off x="6979916" y="4257823"/>
            <a:ext cx="137629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b="1" dirty="0"/>
              <a:t>Height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75AA9BD-1706-403C-B071-6C4240F1C60A}"/>
              </a:ext>
            </a:extLst>
          </p:cNvPr>
          <p:cNvSpPr txBox="1"/>
          <p:nvPr/>
        </p:nvSpPr>
        <p:spPr>
          <a:xfrm>
            <a:off x="6883915" y="4689107"/>
            <a:ext cx="23654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b="1" dirty="0"/>
              <a:t>Hypotenuse</a:t>
            </a:r>
          </a:p>
        </p:txBody>
      </p:sp>
      <p:graphicFrame>
        <p:nvGraphicFramePr>
          <p:cNvPr id="59" name="Object 58">
            <a:extLst>
              <a:ext uri="{FF2B5EF4-FFF2-40B4-BE49-F238E27FC236}">
                <a16:creationId xmlns:a16="http://schemas.microsoft.com/office/drawing/2014/main" id="{3AFB347F-C868-47B2-8EA0-8DA1FA3631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1937697"/>
              </p:ext>
            </p:extLst>
          </p:nvPr>
        </p:nvGraphicFramePr>
        <p:xfrm>
          <a:off x="5939202" y="5309870"/>
          <a:ext cx="2201863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43000" imgH="393480" progId="Equation.DSMT4">
                  <p:embed/>
                </p:oleObj>
              </mc:Choice>
              <mc:Fallback>
                <p:oleObj name="Equation" r:id="rId17" imgW="1143000" imgH="393480" progId="Equation.DSMT4">
                  <p:embed/>
                  <p:pic>
                    <p:nvPicPr>
                      <p:cNvPr id="59" name="Object 58">
                        <a:extLst>
                          <a:ext uri="{FF2B5EF4-FFF2-40B4-BE49-F238E27FC236}">
                            <a16:creationId xmlns:a16="http://schemas.microsoft.com/office/drawing/2014/main" id="{3AFB347F-C868-47B2-8EA0-8DA1FA3631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939202" y="5309870"/>
                        <a:ext cx="2201863" cy="790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TextBox 59">
            <a:extLst>
              <a:ext uri="{FF2B5EF4-FFF2-40B4-BE49-F238E27FC236}">
                <a16:creationId xmlns:a16="http://schemas.microsoft.com/office/drawing/2014/main" id="{F20E1536-DDB5-4FEF-8EA6-A4CB23508276}"/>
              </a:ext>
            </a:extLst>
          </p:cNvPr>
          <p:cNvSpPr txBox="1"/>
          <p:nvPr/>
        </p:nvSpPr>
        <p:spPr>
          <a:xfrm>
            <a:off x="7005707" y="5317589"/>
            <a:ext cx="163889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b="1" dirty="0"/>
              <a:t>Height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3FE31FF-2868-449D-8D14-3017282C28F3}"/>
              </a:ext>
            </a:extLst>
          </p:cNvPr>
          <p:cNvSpPr txBox="1"/>
          <p:nvPr/>
        </p:nvSpPr>
        <p:spPr>
          <a:xfrm>
            <a:off x="6909706" y="5748873"/>
            <a:ext cx="23654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b="1" dirty="0"/>
              <a:t>Hypotenuse</a:t>
            </a:r>
          </a:p>
        </p:txBody>
      </p:sp>
    </p:spTree>
    <p:extLst>
      <p:ext uri="{BB962C8B-B14F-4D97-AF65-F5344CB8AC3E}">
        <p14:creationId xmlns:p14="http://schemas.microsoft.com/office/powerpoint/2010/main" val="497890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7" grpId="0"/>
      <p:bldP spid="38" grpId="0"/>
      <p:bldP spid="40" grpId="0"/>
      <p:bldP spid="43" grpId="0"/>
      <p:bldP spid="44" grpId="0"/>
      <p:bldP spid="46" grpId="0"/>
      <p:bldP spid="47" grpId="0"/>
      <p:bldP spid="57" grpId="0"/>
      <p:bldP spid="58" grpId="0"/>
      <p:bldP spid="60" grpId="0"/>
      <p:bldP spid="6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E4CC62-EA0C-4DC4-AECB-809159F07CB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6947" y="165295"/>
            <a:ext cx="8630529" cy="826477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Without using a calculator, which of the following are equal to each other?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ECCF7571-793F-4E95-8EE0-69913EBAA4A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08670" y="1210993"/>
                <a:ext cx="8630529" cy="826477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CA" dirty="0"/>
                  <a:t>a)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41°</m:t>
                    </m:r>
                  </m:oMath>
                </a14:m>
                <a:r>
                  <a:rPr lang="en-CA" dirty="0"/>
                  <a:t>    b)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CA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CA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74</m:t>
                        </m:r>
                      </m:e>
                    </m:func>
                    <m:r>
                      <a:rPr lang="en-CA" i="1"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CA" dirty="0"/>
                  <a:t>    c)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112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CA" dirty="0"/>
                  <a:t>     d)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68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CA" dirty="0"/>
                  <a:t>    e)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77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CA" dirty="0"/>
                  <a:t> </a:t>
                </a:r>
                <a:br>
                  <a:rPr lang="en-CA" dirty="0"/>
                </a:br>
                <a:r>
                  <a:rPr lang="en-CA" dirty="0"/>
                  <a:t>f)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83°</m:t>
                    </m:r>
                  </m:oMath>
                </a14:m>
                <a:r>
                  <a:rPr lang="en-CA" dirty="0"/>
                  <a:t>     g)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49°</m:t>
                    </m:r>
                  </m:oMath>
                </a14:m>
                <a:r>
                  <a:rPr lang="en-CA" dirty="0"/>
                  <a:t>    h)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68°</m:t>
                    </m:r>
                  </m:oMath>
                </a14:m>
                <a:r>
                  <a:rPr lang="en-CA" dirty="0"/>
                  <a:t>      i)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13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CA" dirty="0"/>
                  <a:t>     j)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13°</m:t>
                    </m:r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ECCF7571-793F-4E95-8EE0-69913EBAA4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670" y="1210993"/>
                <a:ext cx="8630529" cy="826477"/>
              </a:xfrm>
              <a:prstGeom prst="rect">
                <a:avLst/>
              </a:prstGeom>
              <a:blipFill>
                <a:blip r:embed="rId3"/>
                <a:stretch>
                  <a:fillRect l="-1059" t="-5926" b="-1703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8CCC3193-B7F6-4A46-BA6C-60A15BCBDA5C}"/>
              </a:ext>
            </a:extLst>
          </p:cNvPr>
          <p:cNvSpPr txBox="1"/>
          <p:nvPr/>
        </p:nvSpPr>
        <p:spPr>
          <a:xfrm>
            <a:off x="260863" y="2581838"/>
            <a:ext cx="2258952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Since: 41 + 49  = 90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D36AF61-921D-4F30-A591-84017ADB4E8E}"/>
                  </a:ext>
                </a:extLst>
              </p:cNvPr>
              <p:cNvSpPr txBox="1"/>
              <p:nvPr/>
            </p:nvSpPr>
            <p:spPr>
              <a:xfrm>
                <a:off x="2579688" y="2572460"/>
                <a:ext cx="2371162" cy="369332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CA" dirty="0"/>
                  <a:t>a)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41°</m:t>
                    </m:r>
                  </m:oMath>
                </a14:m>
                <a:r>
                  <a:rPr lang="en-CA" dirty="0"/>
                  <a:t> = </a:t>
                </a:r>
                <a14:m>
                  <m:oMath xmlns:m="http://schemas.openxmlformats.org/officeDocument/2006/math">
                    <m:r>
                      <a:rPr lang="en-CA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CA" b="0" i="0" smtClean="0">
                        <a:latin typeface="Cambria Math" panose="02040503050406030204" pitchFamily="18" charset="0"/>
                      </a:rPr>
                      <m:t>g</m:t>
                    </m:r>
                    <m:r>
                      <a:rPr lang="en-CA" b="0" i="0" smtClean="0">
                        <a:latin typeface="Cambria Math" panose="02040503050406030204" pitchFamily="18" charset="0"/>
                      </a:rPr>
                      <m:t>) 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4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endParaRPr lang="en-CA" dirty="0">
                  <a:solidFill>
                    <a:srgbClr val="FF0000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D36AF61-921D-4F30-A591-84017ADB4E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9688" y="2572460"/>
                <a:ext cx="2371162" cy="369332"/>
              </a:xfrm>
              <a:prstGeom prst="rect">
                <a:avLst/>
              </a:prstGeom>
              <a:blipFill>
                <a:blip r:embed="rId4"/>
                <a:stretch>
                  <a:fillRect l="-2057" t="-9836" b="-2459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88748D18-1141-45FE-8B0E-CDC5CC801676}"/>
              </a:ext>
            </a:extLst>
          </p:cNvPr>
          <p:cNvSpPr txBox="1"/>
          <p:nvPr/>
        </p:nvSpPr>
        <p:spPr>
          <a:xfrm>
            <a:off x="265552" y="3128134"/>
            <a:ext cx="2258952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Since: 77 + 13  = 90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9F01B36-C5DF-47B2-AE84-3079ACC67478}"/>
                  </a:ext>
                </a:extLst>
              </p:cNvPr>
              <p:cNvSpPr txBox="1"/>
              <p:nvPr/>
            </p:nvSpPr>
            <p:spPr>
              <a:xfrm>
                <a:off x="2584377" y="3118756"/>
                <a:ext cx="2305439" cy="369332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CA" dirty="0"/>
                  <a:t>e)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77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CA" dirty="0"/>
                  <a:t> = </a:t>
                </a:r>
                <a14:m>
                  <m:oMath xmlns:m="http://schemas.openxmlformats.org/officeDocument/2006/math">
                    <m:r>
                      <a:rPr lang="en-CA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CA" b="0" i="0" smtClean="0">
                        <a:latin typeface="Cambria Math" panose="02040503050406030204" pitchFamily="18" charset="0"/>
                      </a:rPr>
                      <m:t>j</m:t>
                    </m:r>
                    <m:r>
                      <a:rPr lang="en-CA" b="0" i="0" smtClean="0">
                        <a:latin typeface="Cambria Math" panose="02040503050406030204" pitchFamily="18" charset="0"/>
                      </a:rPr>
                      <m:t>) 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CA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endParaRPr lang="en-CA" dirty="0">
                  <a:solidFill>
                    <a:srgbClr val="FF0000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9F01B36-C5DF-47B2-AE84-3079ACC674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4377" y="3118756"/>
                <a:ext cx="2305439" cy="369332"/>
              </a:xfrm>
              <a:prstGeom prst="rect">
                <a:avLst/>
              </a:prstGeom>
              <a:blipFill>
                <a:blip r:embed="rId5"/>
                <a:stretch>
                  <a:fillRect l="-2381" t="-10000" b="-2666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3B77688-7DCF-4BCD-8B0D-B824A036D4D4}"/>
                  </a:ext>
                </a:extLst>
              </p:cNvPr>
              <p:cNvSpPr txBox="1"/>
              <p:nvPr/>
            </p:nvSpPr>
            <p:spPr>
              <a:xfrm>
                <a:off x="235072" y="3920614"/>
                <a:ext cx="8098692" cy="646331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CA" dirty="0"/>
                  <a:t>c)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112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CA" dirty="0">
                    <a:solidFill>
                      <a:srgbClr val="FF0000"/>
                    </a:solidFill>
                    <a:latin typeface="+mj-lt"/>
                  </a:rPr>
                  <a:t>    and   </a:t>
                </a:r>
                <a:r>
                  <a:rPr lang="en-CA" dirty="0"/>
                  <a:t>d)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68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CA" dirty="0"/>
                  <a:t>  both have the same reference angle of 68° and </a:t>
                </a:r>
                <a:br>
                  <a:rPr lang="en-CA" dirty="0"/>
                </a:br>
                <a:r>
                  <a:rPr lang="en-CA" dirty="0"/>
                  <a:t>are both positive.  Therefore,  they are also equal </a:t>
                </a:r>
                <a:endParaRPr lang="en-CA" dirty="0">
                  <a:solidFill>
                    <a:srgbClr val="FF0000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3B77688-7DCF-4BCD-8B0D-B824A036D4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072" y="3920614"/>
                <a:ext cx="8098692" cy="646331"/>
              </a:xfrm>
              <a:prstGeom prst="rect">
                <a:avLst/>
              </a:prstGeom>
              <a:blipFill>
                <a:blip r:embed="rId6"/>
                <a:stretch>
                  <a:fillRect l="-678" t="-4717" b="-1415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6535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3100E-364B-48CE-B64E-DF9E7281587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16523" y="207499"/>
            <a:ext cx="8321040" cy="910883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Match each sine function on the left with the cosine function on the right that is equal to it: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01560E1-D910-435A-A64D-3EC428FB0E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3327665"/>
              </p:ext>
            </p:extLst>
          </p:nvPr>
        </p:nvGraphicFramePr>
        <p:xfrm>
          <a:off x="245897" y="1654298"/>
          <a:ext cx="1743021" cy="526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72840" imgH="203040" progId="Equation.DSMT4">
                  <p:embed/>
                </p:oleObj>
              </mc:Choice>
              <mc:Fallback>
                <p:oleObj name="Equation" r:id="rId3" imgW="67284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01560E1-D910-435A-A64D-3EC428FB0E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5897" y="1654298"/>
                        <a:ext cx="1743021" cy="526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A4017EC-A82C-46DC-B63C-046C2FF938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5032855"/>
              </p:ext>
            </p:extLst>
          </p:nvPr>
        </p:nvGraphicFramePr>
        <p:xfrm>
          <a:off x="266700" y="2419254"/>
          <a:ext cx="1709738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60240" imgH="203040" progId="Equation.DSMT4">
                  <p:embed/>
                </p:oleObj>
              </mc:Choice>
              <mc:Fallback>
                <p:oleObj name="Equation" r:id="rId5" imgW="66024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9A4017EC-A82C-46DC-B63C-046C2FF938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6700" y="2419254"/>
                        <a:ext cx="1709738" cy="525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D4586972-C8F1-42E8-A535-2B4008E858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545891"/>
              </p:ext>
            </p:extLst>
          </p:nvPr>
        </p:nvGraphicFramePr>
        <p:xfrm>
          <a:off x="271463" y="3182842"/>
          <a:ext cx="1709737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60240" imgH="203040" progId="Equation.DSMT4">
                  <p:embed/>
                </p:oleObj>
              </mc:Choice>
              <mc:Fallback>
                <p:oleObj name="Equation" r:id="rId7" imgW="66024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D4586972-C8F1-42E8-A535-2B4008E858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71463" y="3182842"/>
                        <a:ext cx="1709737" cy="527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2D2A40B-4389-470F-B300-44F308482E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0716807"/>
              </p:ext>
            </p:extLst>
          </p:nvPr>
        </p:nvGraphicFramePr>
        <p:xfrm>
          <a:off x="227013" y="3948017"/>
          <a:ext cx="1809750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98400" imgH="203040" progId="Equation.DSMT4">
                  <p:embed/>
                </p:oleObj>
              </mc:Choice>
              <mc:Fallback>
                <p:oleObj name="Equation" r:id="rId9" imgW="69840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22D2A40B-4389-470F-B300-44F308482E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27013" y="3948017"/>
                        <a:ext cx="1809750" cy="525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E78F948A-1E7C-4F54-801D-5D15A34EB3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1058726"/>
              </p:ext>
            </p:extLst>
          </p:nvPr>
        </p:nvGraphicFramePr>
        <p:xfrm>
          <a:off x="264657" y="4711678"/>
          <a:ext cx="1743021" cy="526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72840" imgH="203040" progId="Equation.DSMT4">
                  <p:embed/>
                </p:oleObj>
              </mc:Choice>
              <mc:Fallback>
                <p:oleObj name="Equation" r:id="rId11" imgW="67284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E78F948A-1E7C-4F54-801D-5D15A34EB3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64657" y="4711678"/>
                        <a:ext cx="1743021" cy="526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E9B0B903-33C4-4413-ACC6-517D2B082F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5391004"/>
              </p:ext>
            </p:extLst>
          </p:nvPr>
        </p:nvGraphicFramePr>
        <p:xfrm>
          <a:off x="220663" y="5476779"/>
          <a:ext cx="184150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11000" imgH="203040" progId="Equation.DSMT4">
                  <p:embed/>
                </p:oleObj>
              </mc:Choice>
              <mc:Fallback>
                <p:oleObj name="Equation" r:id="rId13" imgW="71100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E9B0B903-33C4-4413-ACC6-517D2B082F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20663" y="5476779"/>
                        <a:ext cx="1841500" cy="525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4E18E4C9-95CB-4D08-9DF1-081591742D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6108292"/>
              </p:ext>
            </p:extLst>
          </p:nvPr>
        </p:nvGraphicFramePr>
        <p:xfrm>
          <a:off x="4958911" y="1560417"/>
          <a:ext cx="1808163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98400" imgH="203040" progId="Equation.DSMT4">
                  <p:embed/>
                </p:oleObj>
              </mc:Choice>
              <mc:Fallback>
                <p:oleObj name="Equation" r:id="rId15" imgW="69840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4E18E4C9-95CB-4D08-9DF1-081591742D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958911" y="1560417"/>
                        <a:ext cx="1808163" cy="527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F9F114C6-7C85-4BDB-A21D-64B20953E4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0334548"/>
              </p:ext>
            </p:extLst>
          </p:nvPr>
        </p:nvGraphicFramePr>
        <p:xfrm>
          <a:off x="4879975" y="2366673"/>
          <a:ext cx="1938338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49160" imgH="203040" progId="Equation.DSMT4">
                  <p:embed/>
                </p:oleObj>
              </mc:Choice>
              <mc:Fallback>
                <p:oleObj name="Equation" r:id="rId17" imgW="74916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F9F114C6-7C85-4BDB-A21D-64B20953E4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879975" y="2366673"/>
                        <a:ext cx="1938338" cy="527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D825D763-2081-4A68-8640-957EE55E21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1276319"/>
              </p:ext>
            </p:extLst>
          </p:nvPr>
        </p:nvGraphicFramePr>
        <p:xfrm>
          <a:off x="4795838" y="3207220"/>
          <a:ext cx="2103437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12520" imgH="203040" progId="Equation.DSMT4">
                  <p:embed/>
                </p:oleObj>
              </mc:Choice>
              <mc:Fallback>
                <p:oleObj name="Equation" r:id="rId19" imgW="81252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D825D763-2081-4A68-8640-957EE55E21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795838" y="3207220"/>
                        <a:ext cx="2103437" cy="527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96C67EE9-135A-4489-9E33-5981F48D38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52052"/>
              </p:ext>
            </p:extLst>
          </p:nvPr>
        </p:nvGraphicFramePr>
        <p:xfrm>
          <a:off x="4841875" y="3928874"/>
          <a:ext cx="2036763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87320" imgH="203040" progId="Equation.DSMT4">
                  <p:embed/>
                </p:oleObj>
              </mc:Choice>
              <mc:Fallback>
                <p:oleObj name="Equation" r:id="rId21" imgW="787320" imgH="203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96C67EE9-135A-4489-9E33-5981F48D38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841875" y="3928874"/>
                        <a:ext cx="2036763" cy="527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02561F41-BB16-42AB-9DD2-EBF27AE908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480970"/>
              </p:ext>
            </p:extLst>
          </p:nvPr>
        </p:nvGraphicFramePr>
        <p:xfrm>
          <a:off x="4933511" y="4630549"/>
          <a:ext cx="1906588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36560" imgH="203040" progId="Equation.DSMT4">
                  <p:embed/>
                </p:oleObj>
              </mc:Choice>
              <mc:Fallback>
                <p:oleObj name="Equation" r:id="rId23" imgW="736560" imgH="203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02561F41-BB16-42AB-9DD2-EBF27AE908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4933511" y="4630549"/>
                        <a:ext cx="1906588" cy="527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7F44D680-9906-471A-8B30-FEC577D5B8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8774102"/>
              </p:ext>
            </p:extLst>
          </p:nvPr>
        </p:nvGraphicFramePr>
        <p:xfrm>
          <a:off x="4968875" y="5353326"/>
          <a:ext cx="1906588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736560" imgH="203040" progId="Equation.DSMT4">
                  <p:embed/>
                </p:oleObj>
              </mc:Choice>
              <mc:Fallback>
                <p:oleObj name="Equation" r:id="rId25" imgW="73656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7F44D680-9906-471A-8B30-FEC577D5B8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4968875" y="5353326"/>
                        <a:ext cx="1906588" cy="527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042555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2656"/>
            <a:ext cx="7467600" cy="638944"/>
          </a:xfrm>
        </p:spPr>
        <p:txBody>
          <a:bodyPr/>
          <a:lstStyle/>
          <a:p>
            <a:pPr eaLnBrk="1" hangingPunct="1"/>
            <a:r>
              <a:rPr lang="en-CA" dirty="0"/>
              <a:t>Ex: Find the missing lengths:</a:t>
            </a:r>
          </a:p>
        </p:txBody>
      </p:sp>
      <p:sp>
        <p:nvSpPr>
          <p:cNvPr id="7196" name="Line 6"/>
          <p:cNvSpPr>
            <a:spLocks noChangeShapeType="1"/>
          </p:cNvSpPr>
          <p:nvPr/>
        </p:nvSpPr>
        <p:spPr bwMode="auto">
          <a:xfrm>
            <a:off x="250825" y="2838500"/>
            <a:ext cx="18002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197" name="Line 7"/>
          <p:cNvSpPr>
            <a:spLocks noChangeShapeType="1"/>
          </p:cNvSpPr>
          <p:nvPr/>
        </p:nvSpPr>
        <p:spPr bwMode="auto">
          <a:xfrm flipH="1">
            <a:off x="250825" y="1543100"/>
            <a:ext cx="863600" cy="1295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198" name="Line 8"/>
          <p:cNvSpPr>
            <a:spLocks noChangeShapeType="1"/>
          </p:cNvSpPr>
          <p:nvPr/>
        </p:nvSpPr>
        <p:spPr bwMode="auto">
          <a:xfrm>
            <a:off x="1114425" y="1543100"/>
            <a:ext cx="936625" cy="1295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199" name="Line 9"/>
          <p:cNvSpPr>
            <a:spLocks noChangeShapeType="1"/>
          </p:cNvSpPr>
          <p:nvPr/>
        </p:nvSpPr>
        <p:spPr bwMode="auto">
          <a:xfrm>
            <a:off x="1114425" y="1543100"/>
            <a:ext cx="0" cy="129540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200" name="Line 10"/>
          <p:cNvSpPr>
            <a:spLocks noChangeShapeType="1"/>
          </p:cNvSpPr>
          <p:nvPr/>
        </p:nvSpPr>
        <p:spPr bwMode="auto">
          <a:xfrm rot="5400000">
            <a:off x="2230437" y="1724075"/>
            <a:ext cx="936625" cy="1295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201" name="Line 11"/>
          <p:cNvSpPr>
            <a:spLocks noChangeShapeType="1"/>
          </p:cNvSpPr>
          <p:nvPr/>
        </p:nvSpPr>
        <p:spPr bwMode="auto">
          <a:xfrm>
            <a:off x="1114425" y="1543100"/>
            <a:ext cx="2232025" cy="360362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22540" name="Object 12"/>
          <p:cNvGraphicFramePr>
            <a:graphicFrameLocks noChangeAspect="1"/>
          </p:cNvGraphicFramePr>
          <p:nvPr/>
        </p:nvGraphicFramePr>
        <p:xfrm>
          <a:off x="627063" y="2119362"/>
          <a:ext cx="487362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22080" imgH="444240" progId="Equation.DSMT4">
                  <p:embed/>
                </p:oleObj>
              </mc:Choice>
              <mc:Fallback>
                <p:oleObj name="Equation" r:id="rId3" imgW="622080" imgH="444240" progId="Equation.DSMT4">
                  <p:embed/>
                  <p:pic>
                    <p:nvPicPr>
                      <p:cNvPr id="2254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063" y="2119362"/>
                        <a:ext cx="487362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13"/>
          <p:cNvGraphicFramePr>
            <a:graphicFrameLocks noChangeAspect="1"/>
          </p:cNvGraphicFramePr>
          <p:nvPr/>
        </p:nvGraphicFramePr>
        <p:xfrm>
          <a:off x="1690688" y="2046337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5640" imgH="228600" progId="Equation.DSMT4">
                  <p:embed/>
                </p:oleObj>
              </mc:Choice>
              <mc:Fallback>
                <p:oleObj name="Equation" r:id="rId5" imgW="215640" imgH="228600" progId="Equation.DSMT4">
                  <p:embed/>
                  <p:pic>
                    <p:nvPicPr>
                      <p:cNvPr id="717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688" y="2046337"/>
                        <a:ext cx="215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14"/>
          <p:cNvGraphicFramePr>
            <a:graphicFrameLocks noChangeAspect="1"/>
          </p:cNvGraphicFramePr>
          <p:nvPr/>
        </p:nvGraphicFramePr>
        <p:xfrm>
          <a:off x="2122488" y="1398637"/>
          <a:ext cx="241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41200" imgH="304560" progId="Equation.DSMT4">
                  <p:embed/>
                </p:oleObj>
              </mc:Choice>
              <mc:Fallback>
                <p:oleObj name="Equation" r:id="rId7" imgW="241200" imgH="304560" progId="Equation.DSMT4">
                  <p:embed/>
                  <p:pic>
                    <p:nvPicPr>
                      <p:cNvPr id="717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2488" y="1398637"/>
                        <a:ext cx="2413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02" name="Line 15"/>
          <p:cNvSpPr>
            <a:spLocks noChangeShapeType="1"/>
          </p:cNvSpPr>
          <p:nvPr/>
        </p:nvSpPr>
        <p:spPr bwMode="auto">
          <a:xfrm rot="-2700000">
            <a:off x="2554288" y="2408287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203" name="Line 16"/>
          <p:cNvSpPr>
            <a:spLocks noChangeShapeType="1"/>
          </p:cNvSpPr>
          <p:nvPr/>
        </p:nvSpPr>
        <p:spPr bwMode="auto">
          <a:xfrm rot="-2700000">
            <a:off x="2625725" y="233685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204" name="Line 17"/>
          <p:cNvSpPr>
            <a:spLocks noChangeShapeType="1"/>
          </p:cNvSpPr>
          <p:nvPr/>
        </p:nvSpPr>
        <p:spPr bwMode="auto">
          <a:xfrm>
            <a:off x="1071563" y="276865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205" name="Line 18"/>
          <p:cNvSpPr>
            <a:spLocks noChangeShapeType="1"/>
          </p:cNvSpPr>
          <p:nvPr/>
        </p:nvSpPr>
        <p:spPr bwMode="auto">
          <a:xfrm>
            <a:off x="1143000" y="276865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206" name="Line 19"/>
          <p:cNvSpPr>
            <a:spLocks noChangeShapeType="1"/>
          </p:cNvSpPr>
          <p:nvPr/>
        </p:nvSpPr>
        <p:spPr bwMode="auto">
          <a:xfrm rot="3600000">
            <a:off x="1546226" y="2119362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207" name="Line 20"/>
          <p:cNvSpPr>
            <a:spLocks noChangeShapeType="1"/>
          </p:cNvSpPr>
          <p:nvPr/>
        </p:nvSpPr>
        <p:spPr bwMode="auto">
          <a:xfrm rot="3600000">
            <a:off x="1616076" y="2192387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208" name="Line 21"/>
          <p:cNvSpPr>
            <a:spLocks noChangeShapeType="1"/>
          </p:cNvSpPr>
          <p:nvPr/>
        </p:nvSpPr>
        <p:spPr bwMode="auto">
          <a:xfrm rot="-3600000">
            <a:off x="682626" y="2119362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209" name="Line 22"/>
          <p:cNvSpPr>
            <a:spLocks noChangeShapeType="1"/>
          </p:cNvSpPr>
          <p:nvPr/>
        </p:nvSpPr>
        <p:spPr bwMode="auto">
          <a:xfrm rot="-3600000">
            <a:off x="608013" y="2192387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2551" name="Text Box 23"/>
          <p:cNvSpPr txBox="1">
            <a:spLocks noChangeArrowheads="1"/>
          </p:cNvSpPr>
          <p:nvPr/>
        </p:nvSpPr>
        <p:spPr bwMode="auto">
          <a:xfrm>
            <a:off x="4284663" y="966837"/>
            <a:ext cx="3527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400">
                <a:solidFill>
                  <a:srgbClr val="FF3300"/>
                </a:solidFill>
              </a:rPr>
              <a:t>1. Special Triangle</a:t>
            </a:r>
          </a:p>
        </p:txBody>
      </p:sp>
      <p:sp>
        <p:nvSpPr>
          <p:cNvPr id="22552" name="AutoShape 24"/>
          <p:cNvSpPr>
            <a:spLocks noChangeArrowheads="1"/>
          </p:cNvSpPr>
          <p:nvPr/>
        </p:nvSpPr>
        <p:spPr bwMode="auto">
          <a:xfrm>
            <a:off x="1114425" y="1543100"/>
            <a:ext cx="936625" cy="1295400"/>
          </a:xfrm>
          <a:prstGeom prst="rtTriangle">
            <a:avLst/>
          </a:prstGeom>
          <a:solidFill>
            <a:srgbClr val="FF00FF">
              <a:alpha val="4705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3" name="AutoShape 25"/>
          <p:cNvSpPr>
            <a:spLocks noChangeArrowheads="1"/>
          </p:cNvSpPr>
          <p:nvPr/>
        </p:nvSpPr>
        <p:spPr bwMode="auto">
          <a:xfrm>
            <a:off x="4427538" y="1614537"/>
            <a:ext cx="936625" cy="1295400"/>
          </a:xfrm>
          <a:prstGeom prst="rtTriangle">
            <a:avLst/>
          </a:prstGeom>
          <a:solidFill>
            <a:srgbClr val="FF00FF">
              <a:alpha val="4705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2554" name="Object 26"/>
          <p:cNvGraphicFramePr>
            <a:graphicFrameLocks noChangeAspect="1"/>
          </p:cNvGraphicFramePr>
          <p:nvPr/>
        </p:nvGraphicFramePr>
        <p:xfrm>
          <a:off x="3635375" y="2157462"/>
          <a:ext cx="800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99920" imgH="393480" progId="Equation.DSMT4">
                  <p:embed/>
                </p:oleObj>
              </mc:Choice>
              <mc:Fallback>
                <p:oleObj name="Equation" r:id="rId9" imgW="799920" imgH="393480" progId="Equation.DSMT4">
                  <p:embed/>
                  <p:pic>
                    <p:nvPicPr>
                      <p:cNvPr id="22554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2157462"/>
                        <a:ext cx="8001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5" name="Object 27"/>
          <p:cNvGraphicFramePr>
            <a:graphicFrameLocks noChangeAspect="1"/>
          </p:cNvGraphicFramePr>
          <p:nvPr/>
        </p:nvGraphicFramePr>
        <p:xfrm>
          <a:off x="4643438" y="2982962"/>
          <a:ext cx="533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33160" imgH="279360" progId="Equation.DSMT4">
                  <p:embed/>
                </p:oleObj>
              </mc:Choice>
              <mc:Fallback>
                <p:oleObj name="Equation" r:id="rId11" imgW="533160" imgH="279360" progId="Equation.DSMT4">
                  <p:embed/>
                  <p:pic>
                    <p:nvPicPr>
                      <p:cNvPr id="22555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2982962"/>
                        <a:ext cx="533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6" name="Object 28"/>
          <p:cNvGraphicFramePr>
            <a:graphicFrameLocks noChangeAspect="1"/>
          </p:cNvGraphicFramePr>
          <p:nvPr/>
        </p:nvGraphicFramePr>
        <p:xfrm>
          <a:off x="4860925" y="1974900"/>
          <a:ext cx="584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83920" imgH="279360" progId="Equation.DSMT4">
                  <p:embed/>
                </p:oleObj>
              </mc:Choice>
              <mc:Fallback>
                <p:oleObj name="Equation" r:id="rId13" imgW="583920" imgH="279360" progId="Equation.DSMT4">
                  <p:embed/>
                  <p:pic>
                    <p:nvPicPr>
                      <p:cNvPr id="22556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925" y="1974900"/>
                        <a:ext cx="584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7" name="Object 29"/>
          <p:cNvGraphicFramePr>
            <a:graphicFrameLocks noChangeAspect="1"/>
          </p:cNvGraphicFramePr>
          <p:nvPr/>
        </p:nvGraphicFramePr>
        <p:xfrm>
          <a:off x="5988050" y="1627237"/>
          <a:ext cx="10414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41120" imgH="1282680" progId="Equation.DSMT4">
                  <p:embed/>
                </p:oleObj>
              </mc:Choice>
              <mc:Fallback>
                <p:oleObj name="Equation" r:id="rId15" imgW="1041120" imgH="1282680" progId="Equation.DSMT4">
                  <p:embed/>
                  <p:pic>
                    <p:nvPicPr>
                      <p:cNvPr id="22557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8050" y="1627237"/>
                        <a:ext cx="1041400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8" name="Object 30"/>
          <p:cNvGraphicFramePr>
            <a:graphicFrameLocks noChangeAspect="1"/>
          </p:cNvGraphicFramePr>
          <p:nvPr/>
        </p:nvGraphicFramePr>
        <p:xfrm>
          <a:off x="7019925" y="1614537"/>
          <a:ext cx="546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45760" imgH="380880" progId="Equation.DSMT4">
                  <p:embed/>
                </p:oleObj>
              </mc:Choice>
              <mc:Fallback>
                <p:oleObj name="Equation" r:id="rId17" imgW="545760" imgH="380880" progId="Equation.DSMT4">
                  <p:embed/>
                  <p:pic>
                    <p:nvPicPr>
                      <p:cNvPr id="22558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1614537"/>
                        <a:ext cx="546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9" name="Object 31"/>
          <p:cNvGraphicFramePr>
            <a:graphicFrameLocks noChangeAspect="1"/>
          </p:cNvGraphicFramePr>
          <p:nvPr/>
        </p:nvGraphicFramePr>
        <p:xfrm>
          <a:off x="7575550" y="1593900"/>
          <a:ext cx="124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44520" imgH="380880" progId="Equation.DSMT4">
                  <p:embed/>
                </p:oleObj>
              </mc:Choice>
              <mc:Fallback>
                <p:oleObj name="Equation" r:id="rId19" imgW="1244520" imgH="380880" progId="Equation.DSMT4">
                  <p:embed/>
                  <p:pic>
                    <p:nvPicPr>
                      <p:cNvPr id="22559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5550" y="1593900"/>
                        <a:ext cx="1244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60" name="Object 32"/>
          <p:cNvGraphicFramePr>
            <a:graphicFrameLocks noChangeAspect="1"/>
          </p:cNvGraphicFramePr>
          <p:nvPr/>
        </p:nvGraphicFramePr>
        <p:xfrm>
          <a:off x="7062788" y="2097137"/>
          <a:ext cx="74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49160" imgH="380880" progId="Equation.DSMT4">
                  <p:embed/>
                </p:oleObj>
              </mc:Choice>
              <mc:Fallback>
                <p:oleObj name="Equation" r:id="rId21" imgW="749160" imgH="380880" progId="Equation.DSMT4">
                  <p:embed/>
                  <p:pic>
                    <p:nvPicPr>
                      <p:cNvPr id="2256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2788" y="2097137"/>
                        <a:ext cx="749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61" name="Object 33"/>
          <p:cNvGraphicFramePr>
            <a:graphicFrameLocks noChangeAspect="1"/>
          </p:cNvGraphicFramePr>
          <p:nvPr/>
        </p:nvGraphicFramePr>
        <p:xfrm>
          <a:off x="7885113" y="2190800"/>
          <a:ext cx="431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31640" imgH="266400" progId="Equation.DSMT4">
                  <p:embed/>
                </p:oleObj>
              </mc:Choice>
              <mc:Fallback>
                <p:oleObj name="Equation" r:id="rId23" imgW="431640" imgH="266400" progId="Equation.DSMT4">
                  <p:embed/>
                  <p:pic>
                    <p:nvPicPr>
                      <p:cNvPr id="22561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5113" y="2190800"/>
                        <a:ext cx="4318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62" name="Object 34"/>
          <p:cNvGraphicFramePr>
            <a:graphicFrameLocks noChangeAspect="1"/>
          </p:cNvGraphicFramePr>
          <p:nvPr/>
        </p:nvGraphicFramePr>
        <p:xfrm>
          <a:off x="7019925" y="2530525"/>
          <a:ext cx="81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812520" imgH="380880" progId="Equation.DSMT4">
                  <p:embed/>
                </p:oleObj>
              </mc:Choice>
              <mc:Fallback>
                <p:oleObj name="Equation" r:id="rId25" imgW="812520" imgH="380880" progId="Equation.DSMT4">
                  <p:embed/>
                  <p:pic>
                    <p:nvPicPr>
                      <p:cNvPr id="22562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2530525"/>
                        <a:ext cx="812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63" name="Object 35"/>
          <p:cNvGraphicFramePr>
            <a:graphicFrameLocks noChangeAspect="1"/>
          </p:cNvGraphicFramePr>
          <p:nvPr/>
        </p:nvGraphicFramePr>
        <p:xfrm>
          <a:off x="7885113" y="2622600"/>
          <a:ext cx="431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31640" imgH="266400" progId="Equation.DSMT4">
                  <p:embed/>
                </p:oleObj>
              </mc:Choice>
              <mc:Fallback>
                <p:oleObj name="Equation" r:id="rId27" imgW="431640" imgH="266400" progId="Equation.DSMT4">
                  <p:embed/>
                  <p:pic>
                    <p:nvPicPr>
                      <p:cNvPr id="22563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5113" y="2622600"/>
                        <a:ext cx="4318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64" name="Object 36"/>
          <p:cNvGraphicFramePr>
            <a:graphicFrameLocks noChangeAspect="1"/>
          </p:cNvGraphicFramePr>
          <p:nvPr/>
        </p:nvGraphicFramePr>
        <p:xfrm>
          <a:off x="6011863" y="3270300"/>
          <a:ext cx="2019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019240" imgH="342720" progId="Equation.DSMT4">
                  <p:embed/>
                </p:oleObj>
              </mc:Choice>
              <mc:Fallback>
                <p:oleObj name="Equation" r:id="rId29" imgW="2019240" imgH="342720" progId="Equation.DSMT4">
                  <p:embed/>
                  <p:pic>
                    <p:nvPicPr>
                      <p:cNvPr id="22564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63" y="3270300"/>
                        <a:ext cx="20193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65" name="Text Box 37"/>
          <p:cNvSpPr txBox="1">
            <a:spLocks noChangeArrowheads="1"/>
          </p:cNvSpPr>
          <p:nvPr/>
        </p:nvSpPr>
        <p:spPr bwMode="auto">
          <a:xfrm>
            <a:off x="539750" y="3821162"/>
            <a:ext cx="3600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400">
                <a:solidFill>
                  <a:srgbClr val="FF3300"/>
                </a:solidFill>
              </a:rPr>
              <a:t>2. Isosceles Triangle</a:t>
            </a:r>
          </a:p>
        </p:txBody>
      </p:sp>
      <p:sp>
        <p:nvSpPr>
          <p:cNvPr id="22566" name="AutoShape 38"/>
          <p:cNvSpPr>
            <a:spLocks noChangeArrowheads="1"/>
          </p:cNvSpPr>
          <p:nvPr/>
        </p:nvSpPr>
        <p:spPr bwMode="auto">
          <a:xfrm rot="-2182080">
            <a:off x="1403350" y="877937"/>
            <a:ext cx="1593850" cy="1673225"/>
          </a:xfrm>
          <a:prstGeom prst="rtTriangle">
            <a:avLst/>
          </a:prstGeom>
          <a:solidFill>
            <a:srgbClr val="33CCCC">
              <a:alpha val="39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67" name="AutoShape 39"/>
          <p:cNvSpPr>
            <a:spLocks noChangeArrowheads="1"/>
          </p:cNvSpPr>
          <p:nvPr/>
        </p:nvSpPr>
        <p:spPr bwMode="auto">
          <a:xfrm rot="-2182080">
            <a:off x="1258888" y="3919587"/>
            <a:ext cx="1593850" cy="1673225"/>
          </a:xfrm>
          <a:prstGeom prst="rtTriangle">
            <a:avLst/>
          </a:prstGeom>
          <a:solidFill>
            <a:srgbClr val="33CCCC">
              <a:alpha val="39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2568" name="Object 40"/>
          <p:cNvGraphicFramePr>
            <a:graphicFrameLocks noChangeAspect="1"/>
          </p:cNvGraphicFramePr>
          <p:nvPr/>
        </p:nvGraphicFramePr>
        <p:xfrm>
          <a:off x="755650" y="5214987"/>
          <a:ext cx="622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622080" imgH="266400" progId="Equation.DSMT4">
                  <p:embed/>
                </p:oleObj>
              </mc:Choice>
              <mc:Fallback>
                <p:oleObj name="Equation" r:id="rId31" imgW="622080" imgH="266400" progId="Equation.DSMT4">
                  <p:embed/>
                  <p:pic>
                    <p:nvPicPr>
                      <p:cNvPr id="22568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5214987"/>
                        <a:ext cx="6223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69" name="Object 41"/>
          <p:cNvGraphicFramePr>
            <a:graphicFrameLocks noGrp="1" noChangeAspect="1"/>
          </p:cNvGraphicFramePr>
          <p:nvPr>
            <p:ph idx="1"/>
          </p:nvPr>
        </p:nvGraphicFramePr>
        <p:xfrm>
          <a:off x="2581275" y="5359450"/>
          <a:ext cx="622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622080" imgH="266400" progId="Equation.DSMT4">
                  <p:embed/>
                </p:oleObj>
              </mc:Choice>
              <mc:Fallback>
                <p:oleObj name="Equation" r:id="rId33" imgW="622080" imgH="266400" progId="Equation.DSMT4">
                  <p:embed/>
                  <p:pic>
                    <p:nvPicPr>
                      <p:cNvPr id="22569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1275" y="5359450"/>
                        <a:ext cx="6223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71" name="Object 43"/>
          <p:cNvGraphicFramePr>
            <a:graphicFrameLocks noChangeAspect="1"/>
          </p:cNvGraphicFramePr>
          <p:nvPr/>
        </p:nvGraphicFramePr>
        <p:xfrm>
          <a:off x="1692275" y="4351387"/>
          <a:ext cx="90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901440" imgH="380880" progId="Equation.DSMT4">
                  <p:embed/>
                </p:oleObj>
              </mc:Choice>
              <mc:Fallback>
                <p:oleObj name="Equation" r:id="rId35" imgW="901440" imgH="380880" progId="Equation.DSMT4">
                  <p:embed/>
                  <p:pic>
                    <p:nvPicPr>
                      <p:cNvPr id="22571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4351387"/>
                        <a:ext cx="901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72" name="Object 44"/>
          <p:cNvGraphicFramePr>
            <a:graphicFrameLocks noChangeAspect="1"/>
          </p:cNvGraphicFramePr>
          <p:nvPr/>
        </p:nvGraphicFramePr>
        <p:xfrm>
          <a:off x="3951288" y="4095800"/>
          <a:ext cx="11430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143000" imgH="1282680" progId="Equation.DSMT4">
                  <p:embed/>
                </p:oleObj>
              </mc:Choice>
              <mc:Fallback>
                <p:oleObj name="Equation" r:id="rId37" imgW="1143000" imgH="1282680" progId="Equation.DSMT4">
                  <p:embed/>
                  <p:pic>
                    <p:nvPicPr>
                      <p:cNvPr id="22572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1288" y="4095800"/>
                        <a:ext cx="1143000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73" name="Object 45"/>
          <p:cNvGraphicFramePr>
            <a:graphicFrameLocks noChangeAspect="1"/>
          </p:cNvGraphicFramePr>
          <p:nvPr/>
        </p:nvGraphicFramePr>
        <p:xfrm>
          <a:off x="5148263" y="4083100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90440" imgH="266400" progId="Equation.DSMT4">
                  <p:embed/>
                </p:oleObj>
              </mc:Choice>
              <mc:Fallback>
                <p:oleObj name="Equation" r:id="rId39" imgW="190440" imgH="266400" progId="Equation.DSMT4">
                  <p:embed/>
                  <p:pic>
                    <p:nvPicPr>
                      <p:cNvPr id="22573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4083100"/>
                        <a:ext cx="190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74" name="Object 46"/>
          <p:cNvGraphicFramePr>
            <a:graphicFrameLocks noChangeAspect="1"/>
          </p:cNvGraphicFramePr>
          <p:nvPr/>
        </p:nvGraphicFramePr>
        <p:xfrm>
          <a:off x="5437188" y="4062462"/>
          <a:ext cx="1104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104840" imgH="279360" progId="Equation.DSMT4">
                  <p:embed/>
                </p:oleObj>
              </mc:Choice>
              <mc:Fallback>
                <p:oleObj name="Equation" r:id="rId41" imgW="1104840" imgH="279360" progId="Equation.DSMT4">
                  <p:embed/>
                  <p:pic>
                    <p:nvPicPr>
                      <p:cNvPr id="22574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7188" y="4062462"/>
                        <a:ext cx="1104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75" name="Object 47"/>
          <p:cNvGraphicFramePr>
            <a:graphicFrameLocks noChangeAspect="1"/>
          </p:cNvGraphicFramePr>
          <p:nvPr/>
        </p:nvGraphicFramePr>
        <p:xfrm>
          <a:off x="5148263" y="4565700"/>
          <a:ext cx="520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520560" imgH="266400" progId="Equation.DSMT4">
                  <p:embed/>
                </p:oleObj>
              </mc:Choice>
              <mc:Fallback>
                <p:oleObj name="Equation" r:id="rId43" imgW="520560" imgH="266400" progId="Equation.DSMT4">
                  <p:embed/>
                  <p:pic>
                    <p:nvPicPr>
                      <p:cNvPr id="22575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4565700"/>
                        <a:ext cx="5207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76" name="Object 48"/>
          <p:cNvGraphicFramePr>
            <a:graphicFrameLocks noChangeAspect="1"/>
          </p:cNvGraphicFramePr>
          <p:nvPr/>
        </p:nvGraphicFramePr>
        <p:xfrm>
          <a:off x="5797550" y="4565700"/>
          <a:ext cx="431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431640" imgH="266400" progId="Equation.DSMT4">
                  <p:embed/>
                </p:oleObj>
              </mc:Choice>
              <mc:Fallback>
                <p:oleObj name="Equation" r:id="rId45" imgW="431640" imgH="266400" progId="Equation.DSMT4">
                  <p:embed/>
                  <p:pic>
                    <p:nvPicPr>
                      <p:cNvPr id="22576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7550" y="4565700"/>
                        <a:ext cx="4318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77" name="Object 49"/>
          <p:cNvGraphicFramePr>
            <a:graphicFrameLocks noChangeAspect="1"/>
          </p:cNvGraphicFramePr>
          <p:nvPr/>
        </p:nvGraphicFramePr>
        <p:xfrm>
          <a:off x="5172075" y="4999087"/>
          <a:ext cx="81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812520" imgH="380880" progId="Equation.DSMT4">
                  <p:embed/>
                </p:oleObj>
              </mc:Choice>
              <mc:Fallback>
                <p:oleObj name="Equation" r:id="rId47" imgW="812520" imgH="380880" progId="Equation.DSMT4">
                  <p:embed/>
                  <p:pic>
                    <p:nvPicPr>
                      <p:cNvPr id="22577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2075" y="4999087"/>
                        <a:ext cx="812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78" name="Object 50"/>
          <p:cNvGraphicFramePr>
            <a:graphicFrameLocks noChangeAspect="1"/>
          </p:cNvGraphicFramePr>
          <p:nvPr/>
        </p:nvGraphicFramePr>
        <p:xfrm>
          <a:off x="6064250" y="4976862"/>
          <a:ext cx="81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812520" imgH="380880" progId="Equation.DSMT4">
                  <p:embed/>
                </p:oleObj>
              </mc:Choice>
              <mc:Fallback>
                <p:oleObj name="Equation" r:id="rId49" imgW="812520" imgH="380880" progId="Equation.DSMT4">
                  <p:embed/>
                  <p:pic>
                    <p:nvPicPr>
                      <p:cNvPr id="22578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4250" y="4976862"/>
                        <a:ext cx="812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79" name="Object 51"/>
          <p:cNvGraphicFramePr>
            <a:graphicFrameLocks noChangeAspect="1"/>
          </p:cNvGraphicFramePr>
          <p:nvPr/>
        </p:nvGraphicFramePr>
        <p:xfrm>
          <a:off x="4140200" y="5575350"/>
          <a:ext cx="2413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2412720" imgH="431640" progId="Equation.DSMT4">
                  <p:embed/>
                </p:oleObj>
              </mc:Choice>
              <mc:Fallback>
                <p:oleObj name="Equation" r:id="rId51" imgW="2412720" imgH="431640" progId="Equation.DSMT4">
                  <p:embed/>
                  <p:pic>
                    <p:nvPicPr>
                      <p:cNvPr id="22579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5575350"/>
                        <a:ext cx="2413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16" name="Text Box 5"/>
          <p:cNvSpPr txBox="1">
            <a:spLocks noChangeArrowheads="1"/>
          </p:cNvSpPr>
          <p:nvPr/>
        </p:nvSpPr>
        <p:spPr bwMode="auto">
          <a:xfrm>
            <a:off x="0" y="6613525"/>
            <a:ext cx="405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53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2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2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2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2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2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2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2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2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2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2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2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2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2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2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2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51" grpId="0"/>
      <p:bldP spid="22552" grpId="0" animBg="1"/>
      <p:bldP spid="22553" grpId="0" animBg="1"/>
      <p:bldP spid="22565" grpId="0"/>
      <p:bldP spid="22566" grpId="0" animBg="1"/>
      <p:bldP spid="2256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CA" sz="2800" b="1" dirty="0"/>
              <a:t>Example 3:</a:t>
            </a:r>
            <a:r>
              <a:rPr lang="en-CA" sz="2800" dirty="0"/>
              <a:t> An equilateral triangle is inscribed in a circle with a diameter of 20 cm. Determine the area of the triangle in exact form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85775" y="1577975"/>
            <a:ext cx="2874963" cy="2917825"/>
            <a:chOff x="603" y="1250"/>
            <a:chExt cx="1811" cy="1838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603" y="1250"/>
              <a:ext cx="1811" cy="1838"/>
              <a:chOff x="594" y="1682"/>
              <a:chExt cx="1372" cy="1381"/>
            </a:xfrm>
          </p:grpSpPr>
          <p:sp>
            <p:nvSpPr>
              <p:cNvPr id="12292" name="Oval 4"/>
              <p:cNvSpPr>
                <a:spLocks noChangeArrowheads="1"/>
              </p:cNvSpPr>
              <p:nvPr/>
            </p:nvSpPr>
            <p:spPr bwMode="auto">
              <a:xfrm>
                <a:off x="594" y="1682"/>
                <a:ext cx="1372" cy="1381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293" name="AutoShape 5"/>
              <p:cNvSpPr>
                <a:spLocks noChangeArrowheads="1"/>
              </p:cNvSpPr>
              <p:nvPr/>
            </p:nvSpPr>
            <p:spPr bwMode="auto">
              <a:xfrm>
                <a:off x="694" y="1682"/>
                <a:ext cx="1172" cy="1058"/>
              </a:xfrm>
              <a:prstGeom prst="triangle">
                <a:avLst>
                  <a:gd name="adj" fmla="val 50000"/>
                </a:avLst>
              </a:prstGeom>
              <a:solidFill>
                <a:schemeClr val="accent2">
                  <a:lumMod val="40000"/>
                  <a:lumOff val="60000"/>
                </a:scheme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4356" name="Oval 9"/>
            <p:cNvSpPr>
              <a:spLocks noChangeArrowheads="1"/>
            </p:cNvSpPr>
            <p:nvPr/>
          </p:nvSpPr>
          <p:spPr bwMode="auto">
            <a:xfrm>
              <a:off x="1495" y="2142"/>
              <a:ext cx="40" cy="32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4" name="Straight Connector 3"/>
          <p:cNvCxnSpPr>
            <a:stCxn id="12293" idx="0"/>
          </p:cNvCxnSpPr>
          <p:nvPr/>
        </p:nvCxnSpPr>
        <p:spPr>
          <a:xfrm>
            <a:off x="1922463" y="1577975"/>
            <a:ext cx="0" cy="1466850"/>
          </a:xfrm>
          <a:prstGeom prst="line">
            <a:avLst/>
          </a:prstGeom>
          <a:ln w="1905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857250" y="3590925"/>
          <a:ext cx="3175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7160" imgH="203040" progId="Equation.DSMT4">
                  <p:embed/>
                </p:oleObj>
              </mc:Choice>
              <mc:Fallback>
                <p:oleObj name="Equation" r:id="rId3" imgW="317160" imgH="20304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3590925"/>
                        <a:ext cx="3175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flipV="1">
            <a:off x="1933575" y="2665413"/>
            <a:ext cx="603250" cy="349250"/>
          </a:xfrm>
          <a:prstGeom prst="line">
            <a:avLst/>
          </a:prstGeom>
          <a:ln w="1905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14356" idx="2"/>
            <a:endCxn id="12293" idx="4"/>
          </p:cNvCxnSpPr>
          <p:nvPr/>
        </p:nvCxnSpPr>
        <p:spPr>
          <a:xfrm>
            <a:off x="1901825" y="3019425"/>
            <a:ext cx="1249363" cy="793750"/>
          </a:xfrm>
          <a:prstGeom prst="line">
            <a:avLst/>
          </a:prstGeom>
          <a:ln w="1905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5448300" y="2190750"/>
          <a:ext cx="508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07960" imgH="241200" progId="Equation.DSMT4">
                  <p:embed/>
                </p:oleObj>
              </mc:Choice>
              <mc:Fallback>
                <p:oleObj name="Equation" r:id="rId5" imgW="507960" imgH="24120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300" y="2190750"/>
                        <a:ext cx="5080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ight Triangle 14"/>
          <p:cNvSpPr/>
          <p:nvPr/>
        </p:nvSpPr>
        <p:spPr>
          <a:xfrm rot="19934197" flipH="1">
            <a:off x="1592263" y="1662113"/>
            <a:ext cx="688975" cy="1319212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2193925" y="4532313"/>
          <a:ext cx="723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23600" imgH="317160" progId="Equation.DSMT4">
                  <p:embed/>
                </p:oleObj>
              </mc:Choice>
              <mc:Fallback>
                <p:oleObj name="Equation" r:id="rId7" imgW="723600" imgH="31716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3925" y="4532313"/>
                        <a:ext cx="7239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1958975" y="4957763"/>
          <a:ext cx="1193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93760" imgH="495000" progId="Equation.DSMT4">
                  <p:embed/>
                </p:oleObj>
              </mc:Choice>
              <mc:Fallback>
                <p:oleObj name="Equation" r:id="rId9" imgW="1193760" imgH="49500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8975" y="4957763"/>
                        <a:ext cx="11938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1709738" y="5543550"/>
          <a:ext cx="1879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879560" imgH="495000" progId="Equation.DSMT4">
                  <p:embed/>
                </p:oleObj>
              </mc:Choice>
              <mc:Fallback>
                <p:oleObj name="Equation" r:id="rId11" imgW="1879560" imgH="49500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9738" y="5543550"/>
                        <a:ext cx="18796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1995488" y="6040438"/>
          <a:ext cx="1295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95280" imgH="444240" progId="Equation.DSMT4">
                  <p:embed/>
                </p:oleObj>
              </mc:Choice>
              <mc:Fallback>
                <p:oleObj name="Equation" r:id="rId13" imgW="1295280" imgH="44424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5488" y="6040438"/>
                        <a:ext cx="1295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105275" y="4918075"/>
          <a:ext cx="1879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879560" imgH="444240" progId="Equation.DSMT4">
                  <p:embed/>
                </p:oleObj>
              </mc:Choice>
              <mc:Fallback>
                <p:oleObj name="Equation" r:id="rId15" imgW="1879560" imgH="44424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5275" y="4918075"/>
                        <a:ext cx="1879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100513" y="5497513"/>
          <a:ext cx="889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88840" imgH="317160" progId="Equation.DSMT4">
                  <p:embed/>
                </p:oleObj>
              </mc:Choice>
              <mc:Fallback>
                <p:oleObj name="Equation" r:id="rId17" imgW="888840" imgH="31716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0513" y="5497513"/>
                        <a:ext cx="8890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7008813" y="3844925"/>
          <a:ext cx="1308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07880" imgH="825480" progId="Equation.DSMT4">
                  <p:embed/>
                </p:oleObj>
              </mc:Choice>
              <mc:Fallback>
                <p:oleObj name="Equation" r:id="rId19" imgW="1307880" imgH="82548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8813" y="3844925"/>
                        <a:ext cx="1308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6784975" y="4824413"/>
          <a:ext cx="2032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031840" imgH="914400" progId="Equation.DSMT4">
                  <p:embed/>
                </p:oleObj>
              </mc:Choice>
              <mc:Fallback>
                <p:oleObj name="Equation" r:id="rId21" imgW="2031840" imgH="91440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4975" y="4824413"/>
                        <a:ext cx="20320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6929438" y="5946775"/>
          <a:ext cx="1409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409400" imgH="444240" progId="Equation.DSMT4">
                  <p:embed/>
                </p:oleObj>
              </mc:Choice>
              <mc:Fallback>
                <p:oleObj name="Equation" r:id="rId23" imgW="1409400" imgH="44424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9438" y="5946775"/>
                        <a:ext cx="1409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3 -0.00416 L 0.46372 0.02174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00" y="1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5" grpId="2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30711-7C50-440A-B2BF-EC10ED3D1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981" y="211333"/>
            <a:ext cx="8869680" cy="418058"/>
          </a:xfrm>
        </p:spPr>
        <p:txBody>
          <a:bodyPr>
            <a:normAutofit fontScale="90000"/>
          </a:bodyPr>
          <a:lstStyle/>
          <a:p>
            <a:r>
              <a:rPr lang="en-CA" sz="2400" dirty="0"/>
              <a:t>Review: Equilateral, Isosceles, and Right Triangles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EE475-E828-4CF3-9CAA-315F18845BD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5814" y="631060"/>
            <a:ext cx="8352928" cy="864096"/>
          </a:xfrm>
        </p:spPr>
        <p:txBody>
          <a:bodyPr/>
          <a:lstStyle/>
          <a:p>
            <a:r>
              <a:rPr lang="en-CA" dirty="0"/>
              <a:t>An equilateral triangle is a triangle where all 3 sides are equal and all angles are equal to 60°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9FB5B21-C5E0-41C6-A84E-063E7616E9B4}"/>
              </a:ext>
            </a:extLst>
          </p:cNvPr>
          <p:cNvGrpSpPr/>
          <p:nvPr/>
        </p:nvGrpSpPr>
        <p:grpSpPr>
          <a:xfrm>
            <a:off x="449782" y="3052622"/>
            <a:ext cx="1944216" cy="1455415"/>
            <a:chOff x="611560" y="2060848"/>
            <a:chExt cx="1944216" cy="1455415"/>
          </a:xfrm>
        </p:grpSpPr>
        <p:sp>
          <p:nvSpPr>
            <p:cNvPr id="4" name="Isosceles Triangle 3">
              <a:extLst>
                <a:ext uri="{FF2B5EF4-FFF2-40B4-BE49-F238E27FC236}">
                  <a16:creationId xmlns:a16="http://schemas.microsoft.com/office/drawing/2014/main" id="{3D408C3A-580E-45B3-A18F-3CC98B0D4B08}"/>
                </a:ext>
              </a:extLst>
            </p:cNvPr>
            <p:cNvSpPr/>
            <p:nvPr/>
          </p:nvSpPr>
          <p:spPr>
            <a:xfrm>
              <a:off x="611560" y="2060848"/>
              <a:ext cx="1944216" cy="1440160"/>
            </a:xfrm>
            <a:prstGeom prst="triangle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aphicFrame>
          <p:nvGraphicFramePr>
            <p:cNvPr id="5" name="Object 4">
              <a:extLst>
                <a:ext uri="{FF2B5EF4-FFF2-40B4-BE49-F238E27FC236}">
                  <a16:creationId xmlns:a16="http://schemas.microsoft.com/office/drawing/2014/main" id="{F113EF44-FB7E-459F-99BA-8875A4D7D50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65268631"/>
                </p:ext>
              </p:extLst>
            </p:nvPr>
          </p:nvGraphicFramePr>
          <p:xfrm>
            <a:off x="755576" y="3212976"/>
            <a:ext cx="433267" cy="3032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253800" imgH="177480" progId="Equation.DSMT4">
                    <p:embed/>
                  </p:oleObj>
                </mc:Choice>
                <mc:Fallback>
                  <p:oleObj name="Equation" r:id="rId3" imgW="253800" imgH="177480" progId="Equation.DSMT4">
                    <p:embed/>
                    <p:pic>
                      <p:nvPicPr>
                        <p:cNvPr id="5" name="Object 4">
                          <a:extLst>
                            <a:ext uri="{FF2B5EF4-FFF2-40B4-BE49-F238E27FC236}">
                              <a16:creationId xmlns:a16="http://schemas.microsoft.com/office/drawing/2014/main" id="{F113EF44-FB7E-459F-99BA-8875A4D7D50A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755576" y="3212976"/>
                          <a:ext cx="433267" cy="30328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5">
              <a:extLst>
                <a:ext uri="{FF2B5EF4-FFF2-40B4-BE49-F238E27FC236}">
                  <a16:creationId xmlns:a16="http://schemas.microsoft.com/office/drawing/2014/main" id="{5AAD9EC0-28D6-4F84-B4CA-3061E2032FA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69798328"/>
                </p:ext>
              </p:extLst>
            </p:nvPr>
          </p:nvGraphicFramePr>
          <p:xfrm>
            <a:off x="1979712" y="3212976"/>
            <a:ext cx="433267" cy="3032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253800" imgH="177480" progId="Equation.DSMT4">
                    <p:embed/>
                  </p:oleObj>
                </mc:Choice>
                <mc:Fallback>
                  <p:oleObj name="Equation" r:id="rId5" imgW="253800" imgH="177480" progId="Equation.DSMT4">
                    <p:embed/>
                    <p:pic>
                      <p:nvPicPr>
                        <p:cNvPr id="6" name="Object 5">
                          <a:extLst>
                            <a:ext uri="{FF2B5EF4-FFF2-40B4-BE49-F238E27FC236}">
                              <a16:creationId xmlns:a16="http://schemas.microsoft.com/office/drawing/2014/main" id="{5AAD9EC0-28D6-4F84-B4CA-3061E2032FA5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979712" y="3212976"/>
                          <a:ext cx="433267" cy="30328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6">
              <a:extLst>
                <a:ext uri="{FF2B5EF4-FFF2-40B4-BE49-F238E27FC236}">
                  <a16:creationId xmlns:a16="http://schemas.microsoft.com/office/drawing/2014/main" id="{05A61FC3-0573-4578-8581-D2ECD728477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42198391"/>
                </p:ext>
              </p:extLst>
            </p:nvPr>
          </p:nvGraphicFramePr>
          <p:xfrm>
            <a:off x="1352742" y="2276872"/>
            <a:ext cx="433267" cy="3032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253800" imgH="177480" progId="Equation.DSMT4">
                    <p:embed/>
                  </p:oleObj>
                </mc:Choice>
                <mc:Fallback>
                  <p:oleObj name="Equation" r:id="rId7" imgW="253800" imgH="177480" progId="Equation.DSMT4">
                    <p:embed/>
                    <p:pic>
                      <p:nvPicPr>
                        <p:cNvPr id="7" name="Object 6">
                          <a:extLst>
                            <a:ext uri="{FF2B5EF4-FFF2-40B4-BE49-F238E27FC236}">
                              <a16:creationId xmlns:a16="http://schemas.microsoft.com/office/drawing/2014/main" id="{05A61FC3-0573-4578-8581-D2ECD7284777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352742" y="2276872"/>
                          <a:ext cx="433267" cy="30328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034FCB0-D3DF-40B4-8F0D-2018CAC3495E}"/>
              </a:ext>
            </a:extLst>
          </p:cNvPr>
          <p:cNvSpPr txBox="1">
            <a:spLocks/>
          </p:cNvSpPr>
          <p:nvPr/>
        </p:nvSpPr>
        <p:spPr>
          <a:xfrm>
            <a:off x="67961" y="1507948"/>
            <a:ext cx="8998666" cy="169245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An Isosceles triangle is a triangle where two sides are equal</a:t>
            </a:r>
          </a:p>
          <a:p>
            <a:r>
              <a:rPr lang="en-CA" dirty="0"/>
              <a:t>An Isosceles Right Triangle is an triangle that is both isosceles and have a right triangle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57B70098-08A7-4464-87FA-425CA0623BEA}"/>
              </a:ext>
            </a:extLst>
          </p:cNvPr>
          <p:cNvSpPr/>
          <p:nvPr/>
        </p:nvSpPr>
        <p:spPr>
          <a:xfrm>
            <a:off x="3144129" y="2947183"/>
            <a:ext cx="1512277" cy="1568548"/>
          </a:xfrm>
          <a:prstGeom prst="triangl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BE701FCA-040A-47FC-9ECD-BD70FF0C63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7033033"/>
              </p:ext>
            </p:extLst>
          </p:nvPr>
        </p:nvGraphicFramePr>
        <p:xfrm>
          <a:off x="3199618" y="4176493"/>
          <a:ext cx="268068" cy="3752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720" imgH="177480" progId="Equation.DSMT4">
                  <p:embed/>
                </p:oleObj>
              </mc:Choice>
              <mc:Fallback>
                <p:oleObj name="Equation" r:id="rId8" imgW="12672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BE701FCA-040A-47FC-9ECD-BD70FF0C63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199618" y="4176493"/>
                        <a:ext cx="268068" cy="3752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9E5B6D74-DFC3-4B53-BF07-29D60BFC8D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9642246"/>
              </p:ext>
            </p:extLst>
          </p:nvPr>
        </p:nvGraphicFramePr>
        <p:xfrm>
          <a:off x="4266418" y="4174149"/>
          <a:ext cx="268068" cy="3752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720" imgH="177480" progId="Equation.DSMT4">
                  <p:embed/>
                </p:oleObj>
              </mc:Choice>
              <mc:Fallback>
                <p:oleObj name="Equation" r:id="rId10" imgW="12672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9E5B6D74-DFC3-4B53-BF07-29D60BFC8D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266418" y="4174149"/>
                        <a:ext cx="268068" cy="3752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A2CFE5FA-C0C4-4E6C-ABF2-09DDB2CA7C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624088"/>
              </p:ext>
            </p:extLst>
          </p:nvPr>
        </p:nvGraphicFramePr>
        <p:xfrm>
          <a:off x="593725" y="3532018"/>
          <a:ext cx="29527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680" imgH="177480" progId="Equation.DSMT4">
                  <p:embed/>
                </p:oleObj>
              </mc:Choice>
              <mc:Fallback>
                <p:oleObj name="Equation" r:id="rId12" imgW="13968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A2CFE5FA-C0C4-4E6C-ABF2-09DDB2CA7C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93725" y="3532018"/>
                        <a:ext cx="295275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2A70C40D-680E-4590-8CF8-19AC20D1CF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8513847"/>
              </p:ext>
            </p:extLst>
          </p:nvPr>
        </p:nvGraphicFramePr>
        <p:xfrm>
          <a:off x="1929132" y="3501831"/>
          <a:ext cx="29527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680" imgH="177480" progId="Equation.DSMT4">
                  <p:embed/>
                </p:oleObj>
              </mc:Choice>
              <mc:Fallback>
                <p:oleObj name="Equation" r:id="rId14" imgW="13968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2A70C40D-680E-4590-8CF8-19AC20D1CF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929132" y="3501831"/>
                        <a:ext cx="295275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783B104C-51D8-453A-8B1F-4748C6C675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6982455"/>
              </p:ext>
            </p:extLst>
          </p:nvPr>
        </p:nvGraphicFramePr>
        <p:xfrm>
          <a:off x="1238791" y="4512653"/>
          <a:ext cx="29527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9680" imgH="177480" progId="Equation.DSMT4">
                  <p:embed/>
                </p:oleObj>
              </mc:Choice>
              <mc:Fallback>
                <p:oleObj name="Equation" r:id="rId16" imgW="13968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783B104C-51D8-453A-8B1F-4748C6C675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238791" y="4512653"/>
                        <a:ext cx="295275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F1B3A05D-23EB-40AA-9161-1A50415BD0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345089"/>
              </p:ext>
            </p:extLst>
          </p:nvPr>
        </p:nvGraphicFramePr>
        <p:xfrm>
          <a:off x="3221311" y="3490694"/>
          <a:ext cx="29527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9680" imgH="177480" progId="Equation.DSMT4">
                  <p:embed/>
                </p:oleObj>
              </mc:Choice>
              <mc:Fallback>
                <p:oleObj name="Equation" r:id="rId17" imgW="13968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F1B3A05D-23EB-40AA-9161-1A50415BD0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221311" y="3490694"/>
                        <a:ext cx="295275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A5D89EB5-F1CA-4007-ADEA-701FAF4E05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1089311"/>
              </p:ext>
            </p:extLst>
          </p:nvPr>
        </p:nvGraphicFramePr>
        <p:xfrm>
          <a:off x="4282397" y="3474575"/>
          <a:ext cx="29527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80" imgH="177480" progId="Equation.DSMT4">
                  <p:embed/>
                </p:oleObj>
              </mc:Choice>
              <mc:Fallback>
                <p:oleObj name="Equation" r:id="rId18" imgW="13968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A5D89EB5-F1CA-4007-ADEA-701FAF4E05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282397" y="3474575"/>
                        <a:ext cx="295275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" name="Group 21">
            <a:extLst>
              <a:ext uri="{FF2B5EF4-FFF2-40B4-BE49-F238E27FC236}">
                <a16:creationId xmlns:a16="http://schemas.microsoft.com/office/drawing/2014/main" id="{3B43961E-D89F-4064-A9ED-F84AC4C97C6D}"/>
              </a:ext>
            </a:extLst>
          </p:cNvPr>
          <p:cNvGrpSpPr/>
          <p:nvPr/>
        </p:nvGrpSpPr>
        <p:grpSpPr>
          <a:xfrm>
            <a:off x="5589563" y="2951873"/>
            <a:ext cx="1512277" cy="1568548"/>
            <a:chOff x="5589563" y="2951873"/>
            <a:chExt cx="1512277" cy="1568548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CE7307E-E7C0-4724-B21B-F13B5EBCCEF9}"/>
                </a:ext>
              </a:extLst>
            </p:cNvPr>
            <p:cNvSpPr/>
            <p:nvPr/>
          </p:nvSpPr>
          <p:spPr>
            <a:xfrm>
              <a:off x="5598942" y="4276578"/>
              <a:ext cx="203981" cy="23915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E6087D1E-1913-4B15-95EF-030E8B83A751}"/>
                </a:ext>
              </a:extLst>
            </p:cNvPr>
            <p:cNvSpPr/>
            <p:nvPr/>
          </p:nvSpPr>
          <p:spPr>
            <a:xfrm>
              <a:off x="5589563" y="2951873"/>
              <a:ext cx="1512277" cy="1568548"/>
            </a:xfrm>
            <a:prstGeom prst="triangle">
              <a:avLst>
                <a:gd name="adj" fmla="val 0"/>
              </a:avLst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D926CC9C-AC6C-4ED0-86BA-E18A6A978B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5521459"/>
              </p:ext>
            </p:extLst>
          </p:nvPr>
        </p:nvGraphicFramePr>
        <p:xfrm>
          <a:off x="5229622" y="3626975"/>
          <a:ext cx="29527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80" imgH="177480" progId="Equation.DSMT4">
                  <p:embed/>
                </p:oleObj>
              </mc:Choice>
              <mc:Fallback>
                <p:oleObj name="Equation" r:id="rId18" imgW="13968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D926CC9C-AC6C-4ED0-86BA-E18A6A978B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229622" y="3626975"/>
                        <a:ext cx="295275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853653A1-FD4A-48CD-B2DB-0F63D74A06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1879003"/>
              </p:ext>
            </p:extLst>
          </p:nvPr>
        </p:nvGraphicFramePr>
        <p:xfrm>
          <a:off x="6155745" y="4539031"/>
          <a:ext cx="29527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9680" imgH="177480" progId="Equation.DSMT4">
                  <p:embed/>
                </p:oleObj>
              </mc:Choice>
              <mc:Fallback>
                <p:oleObj name="Equation" r:id="rId19" imgW="13968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853653A1-FD4A-48CD-B2DB-0F63D74A06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155745" y="4539031"/>
                        <a:ext cx="295275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77FF861A-745B-49C8-BE79-F308969A17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0013891"/>
              </p:ext>
            </p:extLst>
          </p:nvPr>
        </p:nvGraphicFramePr>
        <p:xfrm>
          <a:off x="6338400" y="3344203"/>
          <a:ext cx="575871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30120" imgH="215640" progId="Equation.DSMT4">
                  <p:embed/>
                </p:oleObj>
              </mc:Choice>
              <mc:Fallback>
                <p:oleObj name="Equation" r:id="rId20" imgW="330120" imgH="21564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77FF861A-745B-49C8-BE79-F308969A17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338400" y="3344203"/>
                        <a:ext cx="575871" cy="45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BBC555C4-3509-4B0D-95F4-723A5F9491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1310756"/>
              </p:ext>
            </p:extLst>
          </p:nvPr>
        </p:nvGraphicFramePr>
        <p:xfrm>
          <a:off x="5580153" y="3271204"/>
          <a:ext cx="360468" cy="2527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53800" imgH="177480" progId="Equation.DSMT4">
                  <p:embed/>
                </p:oleObj>
              </mc:Choice>
              <mc:Fallback>
                <p:oleObj name="Equation" r:id="rId22" imgW="25380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BBC555C4-3509-4B0D-95F4-723A5F9491E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580153" y="3271204"/>
                        <a:ext cx="360468" cy="2527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62C195FF-546D-488E-A9EB-27A754A9AA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7927017"/>
              </p:ext>
            </p:extLst>
          </p:nvPr>
        </p:nvGraphicFramePr>
        <p:xfrm>
          <a:off x="6548479" y="4281732"/>
          <a:ext cx="360468" cy="2527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53800" imgH="177480" progId="Equation.DSMT4">
                  <p:embed/>
                </p:oleObj>
              </mc:Choice>
              <mc:Fallback>
                <p:oleObj name="Equation" r:id="rId24" imgW="25380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62C195FF-546D-488E-A9EB-27A754A9AA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548479" y="4281732"/>
                        <a:ext cx="360468" cy="2527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91E89184-FB78-4806-9338-4BA5D3463CC7}"/>
              </a:ext>
            </a:extLst>
          </p:cNvPr>
          <p:cNvSpPr txBox="1">
            <a:spLocks/>
          </p:cNvSpPr>
          <p:nvPr/>
        </p:nvSpPr>
        <p:spPr>
          <a:xfrm>
            <a:off x="93752" y="4902952"/>
            <a:ext cx="8998666" cy="85073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Special triangles are created using the equilateral triangle and isosceles right triangles</a:t>
            </a:r>
          </a:p>
        </p:txBody>
      </p:sp>
    </p:spTree>
    <p:extLst>
      <p:ext uri="{BB962C8B-B14F-4D97-AF65-F5344CB8AC3E}">
        <p14:creationId xmlns:p14="http://schemas.microsoft.com/office/powerpoint/2010/main" val="95553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9489" y="0"/>
            <a:ext cx="7543800" cy="654050"/>
          </a:xfrm>
        </p:spPr>
        <p:txBody>
          <a:bodyPr/>
          <a:lstStyle/>
          <a:p>
            <a:pPr>
              <a:defRPr/>
            </a:pPr>
            <a:r>
              <a:rPr lang="en-CA" dirty="0" err="1"/>
              <a:t>i</a:t>
            </a:r>
            <a:r>
              <a:rPr lang="en-CA" dirty="0"/>
              <a:t>) What are Special Triangles?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1693" y="634365"/>
            <a:ext cx="8043863" cy="1214438"/>
          </a:xfrm>
        </p:spPr>
        <p:txBody>
          <a:bodyPr>
            <a:normAutofit lnSpcReduction="10000"/>
          </a:bodyPr>
          <a:lstStyle/>
          <a:p>
            <a:r>
              <a:rPr lang="en-CA" dirty="0"/>
              <a:t>There are two types of special triangles: </a:t>
            </a:r>
          </a:p>
          <a:p>
            <a:pPr lvl="1"/>
            <a:r>
              <a:rPr lang="en-CA" dirty="0"/>
              <a:t>30°, 60°, 90° triangle (Equilateral Triangle) and </a:t>
            </a:r>
          </a:p>
          <a:p>
            <a:pPr lvl="1"/>
            <a:r>
              <a:rPr lang="en-CA" dirty="0"/>
              <a:t>45°, 45°, 90° triangle (Isosceles-Right Triangle)</a:t>
            </a:r>
          </a:p>
          <a:p>
            <a:pPr lvl="1"/>
            <a:endParaRPr lang="en-CA" dirty="0"/>
          </a:p>
        </p:txBody>
      </p:sp>
      <p:sp>
        <p:nvSpPr>
          <p:cNvPr id="4" name="Isosceles Triangle 3"/>
          <p:cNvSpPr/>
          <p:nvPr/>
        </p:nvSpPr>
        <p:spPr>
          <a:xfrm>
            <a:off x="1704975" y="2872009"/>
            <a:ext cx="1003300" cy="1571625"/>
          </a:xfrm>
          <a:prstGeom prst="triangle">
            <a:avLst>
              <a:gd name="adj" fmla="val 0"/>
            </a:avLst>
          </a:prstGeom>
          <a:solidFill>
            <a:srgbClr val="00B0F0">
              <a:alpha val="49000"/>
            </a:srgb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CA">
              <a:solidFill>
                <a:srgbClr val="FFFFFF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50875" y="5607272"/>
            <a:ext cx="14033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rgbClr val="FF0000"/>
                </a:solidFill>
              </a:rPr>
              <a:t>Cut it in half</a:t>
            </a:r>
          </a:p>
        </p:txBody>
      </p:sp>
      <p:sp>
        <p:nvSpPr>
          <p:cNvPr id="8" name="Isosceles Triangle 7"/>
          <p:cNvSpPr/>
          <p:nvPr/>
        </p:nvSpPr>
        <p:spPr>
          <a:xfrm>
            <a:off x="709613" y="2873597"/>
            <a:ext cx="995362" cy="1571625"/>
          </a:xfrm>
          <a:prstGeom prst="triangle">
            <a:avLst>
              <a:gd name="adj" fmla="val 100000"/>
            </a:avLst>
          </a:prstGeom>
          <a:solidFill>
            <a:srgbClr val="00B0F0">
              <a:alpha val="49000"/>
            </a:srgb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CA">
              <a:solidFill>
                <a:srgbClr val="FFFFFF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H="1">
            <a:off x="911225" y="3657822"/>
            <a:ext cx="1573213" cy="1587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57225" y="4846859"/>
            <a:ext cx="2159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rgbClr val="FF0000"/>
                </a:solidFill>
              </a:rPr>
              <a:t>Equilateral Triangle</a:t>
            </a: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1919762"/>
              </p:ext>
            </p:extLst>
          </p:nvPr>
        </p:nvGraphicFramePr>
        <p:xfrm>
          <a:off x="835025" y="4191222"/>
          <a:ext cx="266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6400" imgH="241200" progId="Equation.DSMT4">
                  <p:embed/>
                </p:oleObj>
              </mc:Choice>
              <mc:Fallback>
                <p:oleObj name="Equation" r:id="rId3" imgW="266400" imgH="241200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5025" y="4191222"/>
                        <a:ext cx="266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125209"/>
              </p:ext>
            </p:extLst>
          </p:nvPr>
        </p:nvGraphicFramePr>
        <p:xfrm>
          <a:off x="1471613" y="3103784"/>
          <a:ext cx="254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3800" imgH="241200" progId="Equation.DSMT4">
                  <p:embed/>
                </p:oleObj>
              </mc:Choice>
              <mc:Fallback>
                <p:oleObj name="Equation" r:id="rId5" imgW="253800" imgH="24120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1613" y="3103784"/>
                        <a:ext cx="2540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8171838"/>
              </p:ext>
            </p:extLst>
          </p:nvPr>
        </p:nvGraphicFramePr>
        <p:xfrm>
          <a:off x="1382713" y="4170584"/>
          <a:ext cx="254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3800" imgH="241200" progId="Equation.DSMT4">
                  <p:embed/>
                </p:oleObj>
              </mc:Choice>
              <mc:Fallback>
                <p:oleObj name="Equation" r:id="rId7" imgW="253800" imgH="241200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2713" y="4170584"/>
                        <a:ext cx="2540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15"/>
          <p:cNvGrpSpPr>
            <a:grpSpLocks/>
          </p:cNvGrpSpPr>
          <p:nvPr/>
        </p:nvGrpSpPr>
        <p:grpSpPr bwMode="auto">
          <a:xfrm>
            <a:off x="1590675" y="4322984"/>
            <a:ext cx="103188" cy="117475"/>
            <a:chOff x="4079020" y="2558464"/>
            <a:chExt cx="198783" cy="198783"/>
          </a:xfrm>
        </p:grpSpPr>
        <p:cxnSp>
          <p:nvCxnSpPr>
            <p:cNvPr id="14" name="Straight Connector 13"/>
            <p:cNvCxnSpPr/>
            <p:nvPr/>
          </p:nvCxnSpPr>
          <p:spPr>
            <a:xfrm rot="10800000">
              <a:off x="4079020" y="2561151"/>
              <a:ext cx="198783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3984216" y="2656327"/>
              <a:ext cx="198783" cy="305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39763" y="5254847"/>
            <a:ext cx="3262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rgbClr val="FF0000"/>
                </a:solidFill>
              </a:rPr>
              <a:t>All sides and angles are equal</a:t>
            </a:r>
          </a:p>
        </p:txBody>
      </p:sp>
      <p:graphicFrame>
        <p:nvGraphicFramePr>
          <p:cNvPr id="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674713"/>
              </p:ext>
            </p:extLst>
          </p:nvPr>
        </p:nvGraphicFramePr>
        <p:xfrm>
          <a:off x="903288" y="3319684"/>
          <a:ext cx="290512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20" imgH="164880" progId="Equation.DSMT4">
                  <p:embed/>
                </p:oleObj>
              </mc:Choice>
              <mc:Fallback>
                <p:oleObj name="Equation" r:id="rId9" imgW="126720" imgH="164880" progId="Equation.DSMT4">
                  <p:embed/>
                  <p:pic>
                    <p:nvPicPr>
                      <p:cNvPr id="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3288" y="3319684"/>
                        <a:ext cx="290512" cy="376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1158110"/>
              </p:ext>
            </p:extLst>
          </p:nvPr>
        </p:nvGraphicFramePr>
        <p:xfrm>
          <a:off x="2157413" y="3360959"/>
          <a:ext cx="290512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720" imgH="164880" progId="Equation.DSMT4">
                  <p:embed/>
                </p:oleObj>
              </mc:Choice>
              <mc:Fallback>
                <p:oleObj name="Equation" r:id="rId11" imgW="126720" imgH="164880" progId="Equation.DSMT4">
                  <p:embed/>
                  <p:pic>
                    <p:nvPicPr>
                      <p:cNvPr id="1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7413" y="3360959"/>
                        <a:ext cx="290512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2558403"/>
              </p:ext>
            </p:extLst>
          </p:nvPr>
        </p:nvGraphicFramePr>
        <p:xfrm>
          <a:off x="1539875" y="4456334"/>
          <a:ext cx="290513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720" imgH="164880" progId="Equation.DSMT4">
                  <p:embed/>
                </p:oleObj>
              </mc:Choice>
              <mc:Fallback>
                <p:oleObj name="Equation" r:id="rId12" imgW="126720" imgH="164880" progId="Equation.DSMT4">
                  <p:embed/>
                  <p:pic>
                    <p:nvPicPr>
                      <p:cNvPr id="2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875" y="4456334"/>
                        <a:ext cx="290513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5767593"/>
              </p:ext>
            </p:extLst>
          </p:nvPr>
        </p:nvGraphicFramePr>
        <p:xfrm>
          <a:off x="2316163" y="4205509"/>
          <a:ext cx="266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66400" imgH="241200" progId="Equation.DSMT4">
                  <p:embed/>
                </p:oleObj>
              </mc:Choice>
              <mc:Fallback>
                <p:oleObj name="Equation" r:id="rId13" imgW="266400" imgH="241200" progId="Equation.DSMT4">
                  <p:embed/>
                  <p:pic>
                    <p:nvPicPr>
                      <p:cNvPr id="2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6163" y="4205509"/>
                        <a:ext cx="266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8765974"/>
              </p:ext>
            </p:extLst>
          </p:nvPr>
        </p:nvGraphicFramePr>
        <p:xfrm>
          <a:off x="1570038" y="3021234"/>
          <a:ext cx="266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66400" imgH="241200" progId="Equation.DSMT4">
                  <p:embed/>
                </p:oleObj>
              </mc:Choice>
              <mc:Fallback>
                <p:oleObj name="Equation" r:id="rId14" imgW="266400" imgH="241200" progId="Equation.DSMT4">
                  <p:embed/>
                  <p:pic>
                    <p:nvPicPr>
                      <p:cNvPr id="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0038" y="3021234"/>
                        <a:ext cx="266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2847267"/>
              </p:ext>
            </p:extLst>
          </p:nvPr>
        </p:nvGraphicFramePr>
        <p:xfrm>
          <a:off x="1114425" y="4403947"/>
          <a:ext cx="2317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1520" imgH="164880" progId="Equation.DSMT4">
                  <p:embed/>
                </p:oleObj>
              </mc:Choice>
              <mc:Fallback>
                <p:oleObj name="Equation" r:id="rId15" imgW="101520" imgH="164880" progId="Equation.DSMT4">
                  <p:embed/>
                  <p:pic>
                    <p:nvPicPr>
                      <p:cNvPr id="2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425" y="4403947"/>
                        <a:ext cx="231775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937125" y="5491163"/>
            <a:ext cx="32464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rgbClr val="FF0000"/>
                </a:solidFill>
              </a:rPr>
              <a:t>Use Pythagorean Thm. to find</a:t>
            </a:r>
            <a:br>
              <a:rPr lang="en-CA">
                <a:solidFill>
                  <a:srgbClr val="FF0000"/>
                </a:solidFill>
              </a:rPr>
            </a:br>
            <a:r>
              <a:rPr lang="en-CA">
                <a:solidFill>
                  <a:srgbClr val="FF0000"/>
                </a:solidFill>
              </a:rPr>
              <a:t>the hypotenuse of the triangle</a:t>
            </a:r>
          </a:p>
        </p:txBody>
      </p:sp>
      <p:graphicFrame>
        <p:nvGraphicFramePr>
          <p:cNvPr id="2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6647485"/>
              </p:ext>
            </p:extLst>
          </p:nvPr>
        </p:nvGraphicFramePr>
        <p:xfrm>
          <a:off x="1679575" y="3580034"/>
          <a:ext cx="465138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41200" imgH="241200" progId="Equation.DSMT4">
                  <p:embed/>
                </p:oleObj>
              </mc:Choice>
              <mc:Fallback>
                <p:oleObj name="Equation" r:id="rId17" imgW="241200" imgH="241200" progId="Equation.DSMT4">
                  <p:embed/>
                  <p:pic>
                    <p:nvPicPr>
                      <p:cNvPr id="2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9575" y="3580034"/>
                        <a:ext cx="465138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Isosceles Triangle 25"/>
          <p:cNvSpPr/>
          <p:nvPr/>
        </p:nvSpPr>
        <p:spPr>
          <a:xfrm>
            <a:off x="5081588" y="2616200"/>
            <a:ext cx="1441450" cy="1439863"/>
          </a:xfrm>
          <a:prstGeom prst="triangle">
            <a:avLst>
              <a:gd name="adj" fmla="val 100000"/>
            </a:avLst>
          </a:prstGeom>
          <a:solidFill>
            <a:srgbClr val="FF000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CA">
              <a:solidFill>
                <a:srgbClr val="FFFFFF"/>
              </a:solidFill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4945063" y="4354513"/>
            <a:ext cx="26479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rgbClr val="FF0000"/>
                </a:solidFill>
              </a:rPr>
              <a:t>Isosceles-Right Triangle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949825" y="4803775"/>
            <a:ext cx="37623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rgbClr val="FF0000"/>
                </a:solidFill>
              </a:rPr>
              <a:t>Two sides are equal and one angle</a:t>
            </a:r>
          </a:p>
          <a:p>
            <a:r>
              <a:rPr lang="en-CA">
                <a:solidFill>
                  <a:srgbClr val="FF0000"/>
                </a:solidFill>
              </a:rPr>
              <a:t>Is equal to 90°</a:t>
            </a:r>
          </a:p>
        </p:txBody>
      </p:sp>
      <p:graphicFrame>
        <p:nvGraphicFramePr>
          <p:cNvPr id="29" name="Object 2"/>
          <p:cNvGraphicFramePr>
            <a:graphicFrameLocks noChangeAspect="1"/>
          </p:cNvGraphicFramePr>
          <p:nvPr/>
        </p:nvGraphicFramePr>
        <p:xfrm>
          <a:off x="6181725" y="3773488"/>
          <a:ext cx="254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53800" imgH="241200" progId="Equation.DSMT4">
                  <p:embed/>
                </p:oleObj>
              </mc:Choice>
              <mc:Fallback>
                <p:oleObj name="Equation" r:id="rId19" imgW="253800" imgH="241200" progId="Equation.DSMT4">
                  <p:embed/>
                  <p:pic>
                    <p:nvPicPr>
                      <p:cNvPr id="2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1725" y="3773488"/>
                        <a:ext cx="2540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29"/>
          <p:cNvGrpSpPr>
            <a:grpSpLocks/>
          </p:cNvGrpSpPr>
          <p:nvPr/>
        </p:nvGrpSpPr>
        <p:grpSpPr bwMode="auto">
          <a:xfrm>
            <a:off x="6389688" y="3925888"/>
            <a:ext cx="103187" cy="117475"/>
            <a:chOff x="4079020" y="2558464"/>
            <a:chExt cx="198783" cy="198783"/>
          </a:xfrm>
        </p:grpSpPr>
        <p:cxnSp>
          <p:nvCxnSpPr>
            <p:cNvPr id="31" name="Straight Connector 30"/>
            <p:cNvCxnSpPr/>
            <p:nvPr/>
          </p:nvCxnSpPr>
          <p:spPr>
            <a:xfrm rot="10800000">
              <a:off x="4079020" y="2561149"/>
              <a:ext cx="198783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3984214" y="2656327"/>
              <a:ext cx="198783" cy="3059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3" name="Object 2"/>
          <p:cNvGraphicFramePr>
            <a:graphicFrameLocks noChangeAspect="1"/>
          </p:cNvGraphicFramePr>
          <p:nvPr/>
        </p:nvGraphicFramePr>
        <p:xfrm>
          <a:off x="5680075" y="4059238"/>
          <a:ext cx="2317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1520" imgH="164880" progId="Equation.DSMT4">
                  <p:embed/>
                </p:oleObj>
              </mc:Choice>
              <mc:Fallback>
                <p:oleObj name="Equation" r:id="rId20" imgW="101520" imgH="164880" progId="Equation.DSMT4">
                  <p:embed/>
                  <p:pic>
                    <p:nvPicPr>
                      <p:cNvPr id="3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0075" y="4059238"/>
                        <a:ext cx="231775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/>
        </p:nvGraphicFramePr>
        <p:xfrm>
          <a:off x="6534150" y="3190875"/>
          <a:ext cx="2317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01520" imgH="164880" progId="Equation.DSMT4">
                  <p:embed/>
                </p:oleObj>
              </mc:Choice>
              <mc:Fallback>
                <p:oleObj name="Equation" r:id="rId21" imgW="101520" imgH="164880" progId="Equation.DSMT4">
                  <p:embed/>
                  <p:pic>
                    <p:nvPicPr>
                      <p:cNvPr id="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4150" y="3190875"/>
                        <a:ext cx="231775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598391" y="6089847"/>
            <a:ext cx="32448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rgbClr val="FF0000"/>
                </a:solidFill>
              </a:rPr>
              <a:t>Use Pythagorean Thm. to find</a:t>
            </a:r>
            <a:br>
              <a:rPr lang="en-CA">
                <a:solidFill>
                  <a:srgbClr val="FF0000"/>
                </a:solidFill>
              </a:rPr>
            </a:br>
            <a:r>
              <a:rPr lang="en-CA">
                <a:solidFill>
                  <a:srgbClr val="FF0000"/>
                </a:solidFill>
              </a:rPr>
              <a:t>the height of the triangle</a:t>
            </a:r>
          </a:p>
        </p:txBody>
      </p:sp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5230813" y="2943225"/>
          <a:ext cx="56515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53800" imgH="241200" progId="Equation.DSMT4">
                  <p:embed/>
                </p:oleObj>
              </mc:Choice>
              <mc:Fallback>
                <p:oleObj name="Equation" r:id="rId22" imgW="253800" imgH="241200" progId="Equation.DSMT4">
                  <p:embed/>
                  <p:pic>
                    <p:nvPicPr>
                      <p:cNvPr id="3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0813" y="2943225"/>
                        <a:ext cx="565150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4951413" y="6132513"/>
            <a:ext cx="28860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rgbClr val="FF0000"/>
                </a:solidFill>
              </a:rPr>
              <a:t>Isoceles </a:t>
            </a:r>
            <a:r>
              <a:rPr lang="en-CA">
                <a:solidFill>
                  <a:srgbClr val="FF0000"/>
                </a:solidFill>
                <a:sym typeface="Wingdings" pitchFamily="2" charset="2"/>
              </a:rPr>
              <a:t> 2 equal angles</a:t>
            </a:r>
            <a:endParaRPr lang="en-CA">
              <a:solidFill>
                <a:srgbClr val="FF0000"/>
              </a:solidFill>
            </a:endParaRPr>
          </a:p>
        </p:txBody>
      </p:sp>
      <p:graphicFrame>
        <p:nvGraphicFramePr>
          <p:cNvPr id="38" name="Object 2"/>
          <p:cNvGraphicFramePr>
            <a:graphicFrameLocks noChangeAspect="1"/>
          </p:cNvGraphicFramePr>
          <p:nvPr/>
        </p:nvGraphicFramePr>
        <p:xfrm>
          <a:off x="5219700" y="3825875"/>
          <a:ext cx="266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66400" imgH="241200" progId="Equation.DSMT4">
                  <p:embed/>
                </p:oleObj>
              </mc:Choice>
              <mc:Fallback>
                <p:oleObj name="Equation" r:id="rId24" imgW="266400" imgH="241200" progId="Equation.DSMT4">
                  <p:embed/>
                  <p:pic>
                    <p:nvPicPr>
                      <p:cNvPr id="3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3825875"/>
                        <a:ext cx="266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"/>
          <p:cNvGraphicFramePr>
            <a:graphicFrameLocks noChangeAspect="1"/>
          </p:cNvGraphicFramePr>
          <p:nvPr/>
        </p:nvGraphicFramePr>
        <p:xfrm>
          <a:off x="6286500" y="2776538"/>
          <a:ext cx="266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66400" imgH="241200" progId="Equation.DSMT4">
                  <p:embed/>
                </p:oleObj>
              </mc:Choice>
              <mc:Fallback>
                <p:oleObj name="Equation" r:id="rId26" imgW="266400" imgH="241200" progId="Equation.DSMT4">
                  <p:embed/>
                  <p:pic>
                    <p:nvPicPr>
                      <p:cNvPr id="3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0" y="2776538"/>
                        <a:ext cx="266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27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82C77145-0688-4E13-8EF3-EAB72A8B0CB3}"/>
              </a:ext>
            </a:extLst>
          </p:cNvPr>
          <p:cNvSpPr txBox="1">
            <a:spLocks/>
          </p:cNvSpPr>
          <p:nvPr/>
        </p:nvSpPr>
        <p:spPr>
          <a:xfrm>
            <a:off x="349348" y="1778537"/>
            <a:ext cx="8043863" cy="121443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Another main concept here are the ratios of the sides of these special triangles!!</a:t>
            </a:r>
          </a:p>
          <a:p>
            <a:pPr lvl="1"/>
            <a:endParaRPr lang="en-CA" sz="2200" dirty="0"/>
          </a:p>
        </p:txBody>
      </p:sp>
      <p:graphicFrame>
        <p:nvGraphicFramePr>
          <p:cNvPr id="41" name="Object 2">
            <a:extLst>
              <a:ext uri="{FF2B5EF4-FFF2-40B4-BE49-F238E27FC236}">
                <a16:creationId xmlns:a16="http://schemas.microsoft.com/office/drawing/2014/main" id="{E33FA774-7B88-4320-A345-1D404DEE3F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0674349"/>
              </p:ext>
            </p:extLst>
          </p:nvPr>
        </p:nvGraphicFramePr>
        <p:xfrm>
          <a:off x="994909" y="4465184"/>
          <a:ext cx="51593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77480" imgH="164880" progId="Equation.DSMT4">
                  <p:embed/>
                </p:oleObj>
              </mc:Choice>
              <mc:Fallback>
                <p:oleObj name="Equation" r:id="rId28" imgW="177480" imgH="164880" progId="Equation.DSMT4">
                  <p:embed/>
                  <p:pic>
                    <p:nvPicPr>
                      <p:cNvPr id="41" name="Object 2">
                        <a:extLst>
                          <a:ext uri="{FF2B5EF4-FFF2-40B4-BE49-F238E27FC236}">
                            <a16:creationId xmlns:a16="http://schemas.microsoft.com/office/drawing/2014/main" id="{E33FA774-7B88-4320-A345-1D404DEE3F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4909" y="4465184"/>
                        <a:ext cx="515937" cy="4794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">
            <a:extLst>
              <a:ext uri="{FF2B5EF4-FFF2-40B4-BE49-F238E27FC236}">
                <a16:creationId xmlns:a16="http://schemas.microsoft.com/office/drawing/2014/main" id="{7ACCFCA8-006E-428F-AFAE-1671C4833A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7715603"/>
              </p:ext>
            </p:extLst>
          </p:nvPr>
        </p:nvGraphicFramePr>
        <p:xfrm>
          <a:off x="1741943" y="3564164"/>
          <a:ext cx="1153658" cy="5476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507960" imgH="241200" progId="Equation.DSMT4">
                  <p:embed/>
                </p:oleObj>
              </mc:Choice>
              <mc:Fallback>
                <p:oleObj name="Equation" r:id="rId30" imgW="507960" imgH="241200" progId="Equation.DSMT4">
                  <p:embed/>
                  <p:pic>
                    <p:nvPicPr>
                      <p:cNvPr id="42" name="Object 2">
                        <a:extLst>
                          <a:ext uri="{FF2B5EF4-FFF2-40B4-BE49-F238E27FC236}">
                            <a16:creationId xmlns:a16="http://schemas.microsoft.com/office/drawing/2014/main" id="{7ACCFCA8-006E-428F-AFAE-1671C4833A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1943" y="3564164"/>
                        <a:ext cx="1153658" cy="54764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">
            <a:extLst>
              <a:ext uri="{FF2B5EF4-FFF2-40B4-BE49-F238E27FC236}">
                <a16:creationId xmlns:a16="http://schemas.microsoft.com/office/drawing/2014/main" id="{D7B657CF-8650-466D-AA5E-44CB2859FD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229179"/>
              </p:ext>
            </p:extLst>
          </p:nvPr>
        </p:nvGraphicFramePr>
        <p:xfrm>
          <a:off x="592365" y="3293835"/>
          <a:ext cx="6064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66400" imgH="164880" progId="Equation.DSMT4">
                  <p:embed/>
                </p:oleObj>
              </mc:Choice>
              <mc:Fallback>
                <p:oleObj name="Equation" r:id="rId32" imgW="266400" imgH="164880" progId="Equation.DSMT4">
                  <p:embed/>
                  <p:pic>
                    <p:nvPicPr>
                      <p:cNvPr id="43" name="Object 2">
                        <a:extLst>
                          <a:ext uri="{FF2B5EF4-FFF2-40B4-BE49-F238E27FC236}">
                            <a16:creationId xmlns:a16="http://schemas.microsoft.com/office/drawing/2014/main" id="{D7B657CF-8650-466D-AA5E-44CB2859FD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365" y="3293835"/>
                        <a:ext cx="606425" cy="3746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">
            <a:extLst>
              <a:ext uri="{FF2B5EF4-FFF2-40B4-BE49-F238E27FC236}">
                <a16:creationId xmlns:a16="http://schemas.microsoft.com/office/drawing/2014/main" id="{5907121C-FCE6-4DE4-A874-189FA15729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7784690"/>
              </p:ext>
            </p:extLst>
          </p:nvPr>
        </p:nvGraphicFramePr>
        <p:xfrm>
          <a:off x="5522913" y="4097338"/>
          <a:ext cx="4048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77480" imgH="164880" progId="Equation.DSMT4">
                  <p:embed/>
                </p:oleObj>
              </mc:Choice>
              <mc:Fallback>
                <p:oleObj name="Equation" r:id="rId34" imgW="177480" imgH="164880" progId="Equation.DSMT4">
                  <p:embed/>
                  <p:pic>
                    <p:nvPicPr>
                      <p:cNvPr id="44" name="Object 2">
                        <a:extLst>
                          <a:ext uri="{FF2B5EF4-FFF2-40B4-BE49-F238E27FC236}">
                            <a16:creationId xmlns:a16="http://schemas.microsoft.com/office/drawing/2014/main" id="{5907121C-FCE6-4DE4-A874-189FA15729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2913" y="4097338"/>
                        <a:ext cx="404812" cy="3746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">
            <a:extLst>
              <a:ext uri="{FF2B5EF4-FFF2-40B4-BE49-F238E27FC236}">
                <a16:creationId xmlns:a16="http://schemas.microsoft.com/office/drawing/2014/main" id="{EBA0E189-9AEB-477F-AAC9-63F01C9885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0948241"/>
              </p:ext>
            </p:extLst>
          </p:nvPr>
        </p:nvGraphicFramePr>
        <p:xfrm>
          <a:off x="6520089" y="3166384"/>
          <a:ext cx="4048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77480" imgH="164880" progId="Equation.DSMT4">
                  <p:embed/>
                </p:oleObj>
              </mc:Choice>
              <mc:Fallback>
                <p:oleObj name="Equation" r:id="rId36" imgW="177480" imgH="164880" progId="Equation.DSMT4">
                  <p:embed/>
                  <p:pic>
                    <p:nvPicPr>
                      <p:cNvPr id="45" name="Object 2">
                        <a:extLst>
                          <a:ext uri="{FF2B5EF4-FFF2-40B4-BE49-F238E27FC236}">
                            <a16:creationId xmlns:a16="http://schemas.microsoft.com/office/drawing/2014/main" id="{EBA0E189-9AEB-477F-AAC9-63F01C9885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0089" y="3166384"/>
                        <a:ext cx="404812" cy="3746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">
            <a:extLst>
              <a:ext uri="{FF2B5EF4-FFF2-40B4-BE49-F238E27FC236}">
                <a16:creationId xmlns:a16="http://schemas.microsoft.com/office/drawing/2014/main" id="{973C9AEB-33F5-4291-8238-3ED49959A9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4189266"/>
              </p:ext>
            </p:extLst>
          </p:nvPr>
        </p:nvGraphicFramePr>
        <p:xfrm>
          <a:off x="4557259" y="2889703"/>
          <a:ext cx="1185862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520560" imgH="241200" progId="Equation.DSMT4">
                  <p:embed/>
                </p:oleObj>
              </mc:Choice>
              <mc:Fallback>
                <p:oleObj name="Equation" r:id="rId37" imgW="520560" imgH="241200" progId="Equation.DSMT4">
                  <p:embed/>
                  <p:pic>
                    <p:nvPicPr>
                      <p:cNvPr id="46" name="Object 2">
                        <a:extLst>
                          <a:ext uri="{FF2B5EF4-FFF2-40B4-BE49-F238E27FC236}">
                            <a16:creationId xmlns:a16="http://schemas.microsoft.com/office/drawing/2014/main" id="{973C9AEB-33F5-4291-8238-3ED49959A9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7259" y="2889703"/>
                        <a:ext cx="1185862" cy="5476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/>
      <p:bldP spid="8" grpId="0" animBg="1"/>
      <p:bldP spid="9" grpId="0"/>
      <p:bldP spid="17" grpId="0"/>
      <p:bldP spid="26" grpId="0" animBg="1"/>
      <p:bldP spid="27" grpId="0"/>
      <p:bldP spid="28" grpId="0"/>
      <p:bldP spid="35" grpId="0"/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0038" y="287338"/>
            <a:ext cx="8802687" cy="804862"/>
          </a:xfrm>
        </p:spPr>
        <p:txBody>
          <a:bodyPr/>
          <a:lstStyle/>
          <a:p>
            <a:r>
              <a:rPr lang="en-CA" sz="2200"/>
              <a:t>Special triangles can be used to find the exact value of sine/ cosine/tangent of basic angles like: 30°, 45°, 60°, and 90°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050925" y="1009650"/>
            <a:ext cx="1497013" cy="1909763"/>
            <a:chOff x="709673" y="2429662"/>
            <a:chExt cx="1496289" cy="1908508"/>
          </a:xfrm>
        </p:grpSpPr>
        <p:sp>
          <p:nvSpPr>
            <p:cNvPr id="8" name="Isosceles Triangle 7"/>
            <p:cNvSpPr/>
            <p:nvPr/>
          </p:nvSpPr>
          <p:spPr>
            <a:xfrm>
              <a:off x="709673" y="2429662"/>
              <a:ext cx="996468" cy="1572179"/>
            </a:xfrm>
            <a:prstGeom prst="triangle">
              <a:avLst>
                <a:gd name="adj" fmla="val 100000"/>
              </a:avLst>
            </a:prstGeom>
            <a:solidFill>
              <a:srgbClr val="00B0F0">
                <a:alpha val="49000"/>
              </a:srgb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CA">
                <a:solidFill>
                  <a:srgbClr val="FFFFFF"/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 rot="5400000" flipH="1">
              <a:off x="912911" y="3214958"/>
              <a:ext cx="1572179" cy="1586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087" name="Object 6"/>
            <p:cNvGraphicFramePr>
              <a:graphicFrameLocks noChangeAspect="1"/>
            </p:cNvGraphicFramePr>
            <p:nvPr/>
          </p:nvGraphicFramePr>
          <p:xfrm>
            <a:off x="835164" y="3748074"/>
            <a:ext cx="266700" cy="241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266400" imgH="241200" progId="Equation.DSMT4">
                    <p:embed/>
                  </p:oleObj>
                </mc:Choice>
                <mc:Fallback>
                  <p:oleObj name="Equation" r:id="rId3" imgW="266400" imgH="241200" progId="Equation.DSMT4">
                    <p:embed/>
                    <p:pic>
                      <p:nvPicPr>
                        <p:cNvPr id="2087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5164" y="3748074"/>
                          <a:ext cx="266700" cy="241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88" name="Object 2"/>
            <p:cNvGraphicFramePr>
              <a:graphicFrameLocks noChangeAspect="1"/>
            </p:cNvGraphicFramePr>
            <p:nvPr/>
          </p:nvGraphicFramePr>
          <p:xfrm>
            <a:off x="1470853" y="2660086"/>
            <a:ext cx="254000" cy="241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253800" imgH="241200" progId="Equation.DSMT4">
                    <p:embed/>
                  </p:oleObj>
                </mc:Choice>
                <mc:Fallback>
                  <p:oleObj name="Equation" r:id="rId5" imgW="253800" imgH="241200" progId="Equation.DSMT4">
                    <p:embed/>
                    <p:pic>
                      <p:nvPicPr>
                        <p:cNvPr id="2088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0853" y="2660086"/>
                          <a:ext cx="254000" cy="241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89" name="Object 2"/>
            <p:cNvGraphicFramePr>
              <a:graphicFrameLocks noChangeAspect="1"/>
            </p:cNvGraphicFramePr>
            <p:nvPr/>
          </p:nvGraphicFramePr>
          <p:xfrm>
            <a:off x="1382973" y="3726902"/>
            <a:ext cx="254000" cy="241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253800" imgH="241200" progId="Equation.DSMT4">
                    <p:embed/>
                  </p:oleObj>
                </mc:Choice>
                <mc:Fallback>
                  <p:oleObj name="Equation" r:id="rId7" imgW="253800" imgH="241200" progId="Equation.DSMT4">
                    <p:embed/>
                    <p:pic>
                      <p:nvPicPr>
                        <p:cNvPr id="2089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82973" y="3726902"/>
                          <a:ext cx="254000" cy="241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0" name="Group 12"/>
            <p:cNvGrpSpPr>
              <a:grpSpLocks/>
            </p:cNvGrpSpPr>
            <p:nvPr/>
          </p:nvGrpSpPr>
          <p:grpSpPr bwMode="auto">
            <a:xfrm>
              <a:off x="1590261" y="3880236"/>
              <a:ext cx="103366" cy="117413"/>
              <a:chOff x="4079020" y="2558464"/>
              <a:chExt cx="198783" cy="198783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 rot="10800000">
                <a:off x="4079114" y="2562900"/>
                <a:ext cx="201395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5400000">
                <a:off x="3984311" y="2658069"/>
                <a:ext cx="198758" cy="3052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2090" name="Object 2"/>
            <p:cNvGraphicFramePr>
              <a:graphicFrameLocks noChangeAspect="1"/>
            </p:cNvGraphicFramePr>
            <p:nvPr/>
          </p:nvGraphicFramePr>
          <p:xfrm>
            <a:off x="903768" y="2876051"/>
            <a:ext cx="289996" cy="3769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26720" imgH="164880" progId="Equation.DSMT4">
                    <p:embed/>
                  </p:oleObj>
                </mc:Choice>
                <mc:Fallback>
                  <p:oleObj name="Equation" r:id="rId9" imgW="126720" imgH="164880" progId="Equation.DSMT4">
                    <p:embed/>
                    <p:pic>
                      <p:nvPicPr>
                        <p:cNvPr id="209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03768" y="2876051"/>
                          <a:ext cx="289996" cy="37699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91" name="Object 2"/>
            <p:cNvGraphicFramePr>
              <a:graphicFrameLocks noChangeAspect="1"/>
            </p:cNvGraphicFramePr>
            <p:nvPr/>
          </p:nvGraphicFramePr>
          <p:xfrm>
            <a:off x="1114768" y="3960345"/>
            <a:ext cx="231775" cy="377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101520" imgH="164880" progId="Equation.DSMT4">
                    <p:embed/>
                  </p:oleObj>
                </mc:Choice>
                <mc:Fallback>
                  <p:oleObj name="Equation" r:id="rId11" imgW="101520" imgH="164880" progId="Equation.DSMT4">
                    <p:embed/>
                    <p:pic>
                      <p:nvPicPr>
                        <p:cNvPr id="2091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14768" y="3960345"/>
                          <a:ext cx="231775" cy="3778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92" name="Object 2"/>
            <p:cNvGraphicFramePr>
              <a:graphicFrameLocks noChangeAspect="1"/>
            </p:cNvGraphicFramePr>
            <p:nvPr/>
          </p:nvGraphicFramePr>
          <p:xfrm>
            <a:off x="1655100" y="2961304"/>
            <a:ext cx="550862" cy="552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241200" imgH="241200" progId="Equation.DSMT4">
                    <p:embed/>
                  </p:oleObj>
                </mc:Choice>
                <mc:Fallback>
                  <p:oleObj name="Equation" r:id="rId13" imgW="241200" imgH="241200" progId="Equation.DSMT4">
                    <p:embed/>
                    <p:pic>
                      <p:nvPicPr>
                        <p:cNvPr id="2092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55100" y="2961304"/>
                          <a:ext cx="550862" cy="5524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2" name="Object 14"/>
          <p:cNvGraphicFramePr>
            <a:graphicFrameLocks noChangeAspect="1"/>
          </p:cNvGraphicFramePr>
          <p:nvPr/>
        </p:nvGraphicFramePr>
        <p:xfrm>
          <a:off x="385763" y="3100388"/>
          <a:ext cx="10128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22080" imgH="241200" progId="Equation.DSMT4">
                  <p:embed/>
                </p:oleObj>
              </mc:Choice>
              <mc:Fallback>
                <p:oleObj name="Equation" r:id="rId15" imgW="622080" imgH="241200" progId="Equation.DSMT4">
                  <p:embed/>
                  <p:pic>
                    <p:nvPicPr>
                      <p:cNvPr id="2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3" y="3100388"/>
                        <a:ext cx="101282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4"/>
          <p:cNvGraphicFramePr>
            <a:graphicFrameLocks noChangeAspect="1"/>
          </p:cNvGraphicFramePr>
          <p:nvPr/>
        </p:nvGraphicFramePr>
        <p:xfrm>
          <a:off x="1455738" y="2970213"/>
          <a:ext cx="51752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17160" imgH="457200" progId="Equation.DSMT4">
                  <p:embed/>
                </p:oleObj>
              </mc:Choice>
              <mc:Fallback>
                <p:oleObj name="Equation" r:id="rId17" imgW="317160" imgH="457200" progId="Equation.DSMT4">
                  <p:embed/>
                  <p:pic>
                    <p:nvPicPr>
                      <p:cNvPr id="23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5738" y="2970213"/>
                        <a:ext cx="517525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4"/>
          <p:cNvGraphicFramePr>
            <a:graphicFrameLocks noChangeAspect="1"/>
          </p:cNvGraphicFramePr>
          <p:nvPr/>
        </p:nvGraphicFramePr>
        <p:xfrm>
          <a:off x="1446213" y="2935288"/>
          <a:ext cx="433387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66400" imgH="457200" progId="Equation.DSMT4">
                  <p:embed/>
                </p:oleObj>
              </mc:Choice>
              <mc:Fallback>
                <p:oleObj name="Equation" r:id="rId19" imgW="266400" imgH="457200" progId="Equation.DSMT4">
                  <p:embed/>
                  <p:pic>
                    <p:nvPicPr>
                      <p:cNvPr id="2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6213" y="2935288"/>
                        <a:ext cx="433387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4"/>
          <p:cNvGraphicFramePr>
            <a:graphicFrameLocks noChangeAspect="1"/>
          </p:cNvGraphicFramePr>
          <p:nvPr/>
        </p:nvGraphicFramePr>
        <p:xfrm>
          <a:off x="1555750" y="3336925"/>
          <a:ext cx="28257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6720" imgH="164880" progId="Equation.DSMT4">
                  <p:embed/>
                </p:oleObj>
              </mc:Choice>
              <mc:Fallback>
                <p:oleObj name="Equation" r:id="rId21" imgW="126720" imgH="164880" progId="Equation.DSMT4">
                  <p:embed/>
                  <p:pic>
                    <p:nvPicPr>
                      <p:cNvPr id="2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0" y="3336925"/>
                        <a:ext cx="282575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4"/>
          <p:cNvGraphicFramePr>
            <a:graphicFrameLocks noChangeAspect="1"/>
          </p:cNvGraphicFramePr>
          <p:nvPr/>
        </p:nvGraphicFramePr>
        <p:xfrm>
          <a:off x="354013" y="4017963"/>
          <a:ext cx="1054100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47640" imgH="241200" progId="Equation.DSMT4">
                  <p:embed/>
                </p:oleObj>
              </mc:Choice>
              <mc:Fallback>
                <p:oleObj name="Equation" r:id="rId23" imgW="647640" imgH="241200" progId="Equation.DSMT4">
                  <p:embed/>
                  <p:pic>
                    <p:nvPicPr>
                      <p:cNvPr id="2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13" y="4017963"/>
                        <a:ext cx="1054100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4"/>
          <p:cNvGraphicFramePr>
            <a:graphicFrameLocks noChangeAspect="1"/>
          </p:cNvGraphicFramePr>
          <p:nvPr/>
        </p:nvGraphicFramePr>
        <p:xfrm>
          <a:off x="1443038" y="3886200"/>
          <a:ext cx="51752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17160" imgH="457200" progId="Equation.DSMT4">
                  <p:embed/>
                </p:oleObj>
              </mc:Choice>
              <mc:Fallback>
                <p:oleObj name="Equation" r:id="rId25" imgW="317160" imgH="457200" progId="Equation.DSMT4">
                  <p:embed/>
                  <p:pic>
                    <p:nvPicPr>
                      <p:cNvPr id="27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3038" y="3886200"/>
                        <a:ext cx="517525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4"/>
          <p:cNvGraphicFramePr>
            <a:graphicFrameLocks noChangeAspect="1"/>
          </p:cNvGraphicFramePr>
          <p:nvPr/>
        </p:nvGraphicFramePr>
        <p:xfrm>
          <a:off x="1533525" y="3900488"/>
          <a:ext cx="371475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28600" imgH="431640" progId="Equation.DSMT4">
                  <p:embed/>
                </p:oleObj>
              </mc:Choice>
              <mc:Fallback>
                <p:oleObj name="Equation" r:id="rId27" imgW="228600" imgH="431640" progId="Equation.DSMT4">
                  <p:embed/>
                  <p:pic>
                    <p:nvPicPr>
                      <p:cNvPr id="2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3525" y="3900488"/>
                        <a:ext cx="371475" cy="701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4"/>
          <p:cNvGraphicFramePr>
            <a:graphicFrameLocks noChangeAspect="1"/>
          </p:cNvGraphicFramePr>
          <p:nvPr/>
        </p:nvGraphicFramePr>
        <p:xfrm>
          <a:off x="1585913" y="4267200"/>
          <a:ext cx="28257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6720" imgH="164880" progId="Equation.DSMT4">
                  <p:embed/>
                </p:oleObj>
              </mc:Choice>
              <mc:Fallback>
                <p:oleObj name="Equation" r:id="rId29" imgW="126720" imgH="164880" progId="Equation.DSMT4">
                  <p:embed/>
                  <p:pic>
                    <p:nvPicPr>
                      <p:cNvPr id="29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5913" y="4267200"/>
                        <a:ext cx="282575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14"/>
          <p:cNvGraphicFramePr>
            <a:graphicFrameLocks noChangeAspect="1"/>
          </p:cNvGraphicFramePr>
          <p:nvPr/>
        </p:nvGraphicFramePr>
        <p:xfrm>
          <a:off x="352425" y="4921250"/>
          <a:ext cx="1033463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34680" imgH="241200" progId="Equation.DSMT4">
                  <p:embed/>
                </p:oleObj>
              </mc:Choice>
              <mc:Fallback>
                <p:oleObj name="Equation" r:id="rId30" imgW="634680" imgH="241200" progId="Equation.DSMT4">
                  <p:embed/>
                  <p:pic>
                    <p:nvPicPr>
                      <p:cNvPr id="4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" y="4921250"/>
                        <a:ext cx="1033463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14"/>
          <p:cNvGraphicFramePr>
            <a:graphicFrameLocks noChangeAspect="1"/>
          </p:cNvGraphicFramePr>
          <p:nvPr/>
        </p:nvGraphicFramePr>
        <p:xfrm>
          <a:off x="1431925" y="4789488"/>
          <a:ext cx="51752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17160" imgH="457200" progId="Equation.DSMT4">
                  <p:embed/>
                </p:oleObj>
              </mc:Choice>
              <mc:Fallback>
                <p:oleObj name="Equation" r:id="rId32" imgW="317160" imgH="457200" progId="Equation.DSMT4">
                  <p:embed/>
                  <p:pic>
                    <p:nvPicPr>
                      <p:cNvPr id="43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1925" y="4789488"/>
                        <a:ext cx="517525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14"/>
          <p:cNvGraphicFramePr>
            <a:graphicFrameLocks noChangeAspect="1"/>
          </p:cNvGraphicFramePr>
          <p:nvPr/>
        </p:nvGraphicFramePr>
        <p:xfrm>
          <a:off x="1479550" y="4754563"/>
          <a:ext cx="433388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66400" imgH="457200" progId="Equation.DSMT4">
                  <p:embed/>
                </p:oleObj>
              </mc:Choice>
              <mc:Fallback>
                <p:oleObj name="Equation" r:id="rId34" imgW="266400" imgH="457200" progId="Equation.DSMT4">
                  <p:embed/>
                  <p:pic>
                    <p:nvPicPr>
                      <p:cNvPr id="4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4754563"/>
                        <a:ext cx="433388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14"/>
          <p:cNvGraphicFramePr>
            <a:graphicFrameLocks noChangeAspect="1"/>
          </p:cNvGraphicFramePr>
          <p:nvPr/>
        </p:nvGraphicFramePr>
        <p:xfrm>
          <a:off x="1589088" y="5130800"/>
          <a:ext cx="227012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01520" imgH="164880" progId="Equation.DSMT4">
                  <p:embed/>
                </p:oleObj>
              </mc:Choice>
              <mc:Fallback>
                <p:oleObj name="Equation" r:id="rId36" imgW="101520" imgH="164880" progId="Equation.DSMT4">
                  <p:embed/>
                  <p:pic>
                    <p:nvPicPr>
                      <p:cNvPr id="4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9088" y="5130800"/>
                        <a:ext cx="227012" cy="36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14"/>
          <p:cNvGraphicFramePr>
            <a:graphicFrameLocks noChangeAspect="1"/>
          </p:cNvGraphicFramePr>
          <p:nvPr/>
        </p:nvGraphicFramePr>
        <p:xfrm>
          <a:off x="1992313" y="3219450"/>
          <a:ext cx="1423987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876240" imgH="177480" progId="Equation.DSMT4">
                  <p:embed/>
                </p:oleObj>
              </mc:Choice>
              <mc:Fallback>
                <p:oleObj name="Equation" r:id="rId38" imgW="876240" imgH="177480" progId="Equation.DSMT4">
                  <p:embed/>
                  <p:pic>
                    <p:nvPicPr>
                      <p:cNvPr id="4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3219450"/>
                        <a:ext cx="1423987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177800" y="5595938"/>
            <a:ext cx="4248150" cy="9223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Rather than obtaining a decimal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representation, we get the exact value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 as a fraction using special triangles</a:t>
            </a:r>
          </a:p>
        </p:txBody>
      </p:sp>
      <p:graphicFrame>
        <p:nvGraphicFramePr>
          <p:cNvPr id="50" name="Object 14"/>
          <p:cNvGraphicFramePr>
            <a:graphicFrameLocks noChangeAspect="1"/>
          </p:cNvGraphicFramePr>
          <p:nvPr/>
        </p:nvGraphicFramePr>
        <p:xfrm>
          <a:off x="1966913" y="4117975"/>
          <a:ext cx="776287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380880" imgH="177480" progId="Equation.DSMT4">
                  <p:embed/>
                </p:oleObj>
              </mc:Choice>
              <mc:Fallback>
                <p:oleObj name="Equation" r:id="rId40" imgW="380880" imgH="177480" progId="Equation.DSMT4">
                  <p:embed/>
                  <p:pic>
                    <p:nvPicPr>
                      <p:cNvPr id="5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6913" y="4117975"/>
                        <a:ext cx="776287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14"/>
          <p:cNvGraphicFramePr>
            <a:graphicFrameLocks noChangeAspect="1"/>
          </p:cNvGraphicFramePr>
          <p:nvPr/>
        </p:nvGraphicFramePr>
        <p:xfrm>
          <a:off x="1863725" y="5021263"/>
          <a:ext cx="1449388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711000" imgH="177480" progId="Equation.DSMT4">
                  <p:embed/>
                </p:oleObj>
              </mc:Choice>
              <mc:Fallback>
                <p:oleObj name="Equation" r:id="rId42" imgW="711000" imgH="177480" progId="Equation.DSMT4">
                  <p:embed/>
                  <p:pic>
                    <p:nvPicPr>
                      <p:cNvPr id="51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3725" y="5021263"/>
                        <a:ext cx="1449388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14"/>
          <p:cNvGraphicFramePr>
            <a:graphicFrameLocks noChangeAspect="1"/>
          </p:cNvGraphicFramePr>
          <p:nvPr/>
        </p:nvGraphicFramePr>
        <p:xfrm>
          <a:off x="3786188" y="3116263"/>
          <a:ext cx="10128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622080" imgH="241200" progId="Equation.DSMT4">
                  <p:embed/>
                </p:oleObj>
              </mc:Choice>
              <mc:Fallback>
                <p:oleObj name="Equation" r:id="rId44" imgW="622080" imgH="241200" progId="Equation.DSMT4">
                  <p:embed/>
                  <p:pic>
                    <p:nvPicPr>
                      <p:cNvPr id="5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6188" y="3116263"/>
                        <a:ext cx="101282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14"/>
          <p:cNvGraphicFramePr>
            <a:graphicFrameLocks noChangeAspect="1"/>
          </p:cNvGraphicFramePr>
          <p:nvPr/>
        </p:nvGraphicFramePr>
        <p:xfrm>
          <a:off x="3768725" y="4006850"/>
          <a:ext cx="105410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647640" imgH="241200" progId="Equation.DSMT4">
                  <p:embed/>
                </p:oleObj>
              </mc:Choice>
              <mc:Fallback>
                <p:oleObj name="Equation" r:id="rId46" imgW="647640" imgH="241200" progId="Equation.DSMT4">
                  <p:embed/>
                  <p:pic>
                    <p:nvPicPr>
                      <p:cNvPr id="53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8725" y="4006850"/>
                        <a:ext cx="1054100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14"/>
          <p:cNvGraphicFramePr>
            <a:graphicFrameLocks noChangeAspect="1"/>
          </p:cNvGraphicFramePr>
          <p:nvPr/>
        </p:nvGraphicFramePr>
        <p:xfrm>
          <a:off x="3767138" y="4895850"/>
          <a:ext cx="103346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634680" imgH="241200" progId="Equation.DSMT4">
                  <p:embed/>
                </p:oleObj>
              </mc:Choice>
              <mc:Fallback>
                <p:oleObj name="Equation" r:id="rId48" imgW="634680" imgH="241200" progId="Equation.DSMT4">
                  <p:embed/>
                  <p:pic>
                    <p:nvPicPr>
                      <p:cNvPr id="5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7138" y="4895850"/>
                        <a:ext cx="1033462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14"/>
          <p:cNvGraphicFramePr>
            <a:graphicFrameLocks noChangeAspect="1"/>
          </p:cNvGraphicFramePr>
          <p:nvPr/>
        </p:nvGraphicFramePr>
        <p:xfrm>
          <a:off x="4833938" y="2987675"/>
          <a:ext cx="24765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52280" imgH="431640" progId="Equation.DSMT4">
                  <p:embed/>
                </p:oleObj>
              </mc:Choice>
              <mc:Fallback>
                <p:oleObj name="Equation" r:id="rId50" imgW="152280" imgH="431640" progId="Equation.DSMT4">
                  <p:embed/>
                  <p:pic>
                    <p:nvPicPr>
                      <p:cNvPr id="5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3938" y="2987675"/>
                        <a:ext cx="247650" cy="701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14"/>
          <p:cNvGraphicFramePr>
            <a:graphicFrameLocks noChangeAspect="1"/>
          </p:cNvGraphicFramePr>
          <p:nvPr/>
        </p:nvGraphicFramePr>
        <p:xfrm>
          <a:off x="4757738" y="3841750"/>
          <a:ext cx="433387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266400" imgH="457200" progId="Equation.DSMT4">
                  <p:embed/>
                </p:oleObj>
              </mc:Choice>
              <mc:Fallback>
                <p:oleObj name="Equation" r:id="rId52" imgW="266400" imgH="457200" progId="Equation.DSMT4">
                  <p:embed/>
                  <p:pic>
                    <p:nvPicPr>
                      <p:cNvPr id="5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7738" y="3841750"/>
                        <a:ext cx="433387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14"/>
          <p:cNvGraphicFramePr>
            <a:graphicFrameLocks noChangeAspect="1"/>
          </p:cNvGraphicFramePr>
          <p:nvPr/>
        </p:nvGraphicFramePr>
        <p:xfrm>
          <a:off x="4751388" y="4805363"/>
          <a:ext cx="433387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266400" imgH="457200" progId="Equation.DSMT4">
                  <p:embed/>
                </p:oleObj>
              </mc:Choice>
              <mc:Fallback>
                <p:oleObj name="Equation" r:id="rId54" imgW="266400" imgH="457200" progId="Equation.DSMT4">
                  <p:embed/>
                  <p:pic>
                    <p:nvPicPr>
                      <p:cNvPr id="57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1388" y="4805363"/>
                        <a:ext cx="433387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67"/>
          <p:cNvGrpSpPr>
            <a:grpSpLocks/>
          </p:cNvGrpSpPr>
          <p:nvPr/>
        </p:nvGrpSpPr>
        <p:grpSpPr bwMode="auto">
          <a:xfrm>
            <a:off x="5805488" y="1292225"/>
            <a:ext cx="1682750" cy="1820863"/>
            <a:chOff x="5082363" y="2615608"/>
            <a:chExt cx="1683239" cy="1821799"/>
          </a:xfrm>
        </p:grpSpPr>
        <p:sp>
          <p:nvSpPr>
            <p:cNvPr id="58" name="Isosceles Triangle 57"/>
            <p:cNvSpPr/>
            <p:nvPr/>
          </p:nvSpPr>
          <p:spPr>
            <a:xfrm>
              <a:off x="5082363" y="2615608"/>
              <a:ext cx="1440280" cy="1440603"/>
            </a:xfrm>
            <a:prstGeom prst="triangle">
              <a:avLst>
                <a:gd name="adj" fmla="val 100000"/>
              </a:avLst>
            </a:prstGeom>
            <a:solidFill>
              <a:srgbClr val="FF000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CA">
                <a:solidFill>
                  <a:srgbClr val="FFFFFF"/>
                </a:solidFill>
              </a:endParaRPr>
            </a:p>
          </p:txBody>
        </p:sp>
        <p:graphicFrame>
          <p:nvGraphicFramePr>
            <p:cNvPr id="2081" name="Object 2"/>
            <p:cNvGraphicFramePr>
              <a:graphicFrameLocks noChangeAspect="1"/>
            </p:cNvGraphicFramePr>
            <p:nvPr/>
          </p:nvGraphicFramePr>
          <p:xfrm>
            <a:off x="6181801" y="3772976"/>
            <a:ext cx="254000" cy="241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6" imgW="253800" imgH="241200" progId="Equation.DSMT4">
                    <p:embed/>
                  </p:oleObj>
                </mc:Choice>
                <mc:Fallback>
                  <p:oleObj name="Equation" r:id="rId56" imgW="253800" imgH="241200" progId="Equation.DSMT4">
                    <p:embed/>
                    <p:pic>
                      <p:nvPicPr>
                        <p:cNvPr id="2081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81801" y="3772976"/>
                          <a:ext cx="254000" cy="241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2" name="Group 59"/>
            <p:cNvGrpSpPr>
              <a:grpSpLocks/>
            </p:cNvGrpSpPr>
            <p:nvPr/>
          </p:nvGrpSpPr>
          <p:grpSpPr bwMode="auto">
            <a:xfrm>
              <a:off x="6389089" y="3926310"/>
              <a:ext cx="103366" cy="117413"/>
              <a:chOff x="4079020" y="2558464"/>
              <a:chExt cx="198783" cy="198783"/>
            </a:xfrm>
          </p:grpSpPr>
          <p:cxnSp>
            <p:nvCxnSpPr>
              <p:cNvPr id="61" name="Straight Connector 60"/>
              <p:cNvCxnSpPr/>
              <p:nvPr/>
            </p:nvCxnSpPr>
            <p:spPr>
              <a:xfrm rot="10800000">
                <a:off x="4079339" y="2563264"/>
                <a:ext cx="198498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 rot="5400000">
                <a:off x="3984426" y="2658543"/>
                <a:ext cx="198990" cy="3053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2082" name="Object 2"/>
            <p:cNvGraphicFramePr>
              <a:graphicFrameLocks noChangeAspect="1"/>
            </p:cNvGraphicFramePr>
            <p:nvPr/>
          </p:nvGraphicFramePr>
          <p:xfrm>
            <a:off x="5679679" y="4059582"/>
            <a:ext cx="231775" cy="377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7" imgW="101520" imgH="164880" progId="Equation.DSMT4">
                    <p:embed/>
                  </p:oleObj>
                </mc:Choice>
                <mc:Fallback>
                  <p:oleObj name="Equation" r:id="rId57" imgW="101520" imgH="164880" progId="Equation.DSMT4">
                    <p:embed/>
                    <p:pic>
                      <p:nvPicPr>
                        <p:cNvPr id="2082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79679" y="4059582"/>
                          <a:ext cx="231775" cy="3778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83" name="Object 2"/>
            <p:cNvGraphicFramePr>
              <a:graphicFrameLocks noChangeAspect="1"/>
            </p:cNvGraphicFramePr>
            <p:nvPr/>
          </p:nvGraphicFramePr>
          <p:xfrm>
            <a:off x="6533827" y="3191256"/>
            <a:ext cx="231775" cy="377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8" imgW="101520" imgH="164880" progId="Equation.DSMT4">
                    <p:embed/>
                  </p:oleObj>
                </mc:Choice>
                <mc:Fallback>
                  <p:oleObj name="Equation" r:id="rId58" imgW="101520" imgH="164880" progId="Equation.DSMT4">
                    <p:embed/>
                    <p:pic>
                      <p:nvPicPr>
                        <p:cNvPr id="2083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33827" y="3191256"/>
                          <a:ext cx="231775" cy="3778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84" name="Object 2"/>
            <p:cNvGraphicFramePr>
              <a:graphicFrameLocks noChangeAspect="1"/>
            </p:cNvGraphicFramePr>
            <p:nvPr/>
          </p:nvGraphicFramePr>
          <p:xfrm>
            <a:off x="5231217" y="2942702"/>
            <a:ext cx="565076" cy="5386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9" imgW="253800" imgH="241200" progId="Equation.DSMT4">
                    <p:embed/>
                  </p:oleObj>
                </mc:Choice>
                <mc:Fallback>
                  <p:oleObj name="Equation" r:id="rId59" imgW="253800" imgH="241200" progId="Equation.DSMT4">
                    <p:embed/>
                    <p:pic>
                      <p:nvPicPr>
                        <p:cNvPr id="2084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31217" y="2942702"/>
                          <a:ext cx="565076" cy="53868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85" name="Object 2"/>
            <p:cNvGraphicFramePr>
              <a:graphicFrameLocks noChangeAspect="1"/>
            </p:cNvGraphicFramePr>
            <p:nvPr/>
          </p:nvGraphicFramePr>
          <p:xfrm>
            <a:off x="5219321" y="3826048"/>
            <a:ext cx="266700" cy="241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1" imgW="266400" imgH="241200" progId="Equation.DSMT4">
                    <p:embed/>
                  </p:oleObj>
                </mc:Choice>
                <mc:Fallback>
                  <p:oleObj name="Equation" r:id="rId61" imgW="266400" imgH="241200" progId="Equation.DSMT4">
                    <p:embed/>
                    <p:pic>
                      <p:nvPicPr>
                        <p:cNvPr id="2085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19321" y="3826048"/>
                          <a:ext cx="266700" cy="241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86" name="Object 2"/>
            <p:cNvGraphicFramePr>
              <a:graphicFrameLocks noChangeAspect="1"/>
            </p:cNvGraphicFramePr>
            <p:nvPr/>
          </p:nvGraphicFramePr>
          <p:xfrm>
            <a:off x="6286123" y="2776968"/>
            <a:ext cx="266700" cy="241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3" imgW="266400" imgH="241200" progId="Equation.DSMT4">
                    <p:embed/>
                  </p:oleObj>
                </mc:Choice>
                <mc:Fallback>
                  <p:oleObj name="Equation" r:id="rId63" imgW="266400" imgH="241200" progId="Equation.DSMT4">
                    <p:embed/>
                    <p:pic>
                      <p:nvPicPr>
                        <p:cNvPr id="2086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86123" y="2776968"/>
                          <a:ext cx="266700" cy="241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9" name="Object 14"/>
          <p:cNvGraphicFramePr>
            <a:graphicFrameLocks noChangeAspect="1"/>
          </p:cNvGraphicFramePr>
          <p:nvPr/>
        </p:nvGraphicFramePr>
        <p:xfrm>
          <a:off x="6081713" y="3063875"/>
          <a:ext cx="10128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4" imgW="622080" imgH="241200" progId="Equation.DSMT4">
                  <p:embed/>
                </p:oleObj>
              </mc:Choice>
              <mc:Fallback>
                <p:oleObj name="Equation" r:id="rId64" imgW="622080" imgH="241200" progId="Equation.DSMT4">
                  <p:embed/>
                  <p:pic>
                    <p:nvPicPr>
                      <p:cNvPr id="69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1713" y="3063875"/>
                        <a:ext cx="101282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14"/>
          <p:cNvGraphicFramePr>
            <a:graphicFrameLocks noChangeAspect="1"/>
          </p:cNvGraphicFramePr>
          <p:nvPr/>
        </p:nvGraphicFramePr>
        <p:xfrm>
          <a:off x="6062663" y="3954463"/>
          <a:ext cx="1054100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6" imgW="647640" imgH="241200" progId="Equation.DSMT4">
                  <p:embed/>
                </p:oleObj>
              </mc:Choice>
              <mc:Fallback>
                <p:oleObj name="Equation" r:id="rId66" imgW="647640" imgH="241200" progId="Equation.DSMT4">
                  <p:embed/>
                  <p:pic>
                    <p:nvPicPr>
                      <p:cNvPr id="7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2663" y="3954463"/>
                        <a:ext cx="1054100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14"/>
          <p:cNvGraphicFramePr>
            <a:graphicFrameLocks noChangeAspect="1"/>
          </p:cNvGraphicFramePr>
          <p:nvPr/>
        </p:nvGraphicFramePr>
        <p:xfrm>
          <a:off x="6061075" y="4843463"/>
          <a:ext cx="1033463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8" imgW="634680" imgH="241200" progId="Equation.DSMT4">
                  <p:embed/>
                </p:oleObj>
              </mc:Choice>
              <mc:Fallback>
                <p:oleObj name="Equation" r:id="rId68" imgW="634680" imgH="241200" progId="Equation.DSMT4">
                  <p:embed/>
                  <p:pic>
                    <p:nvPicPr>
                      <p:cNvPr id="71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1075" y="4843463"/>
                        <a:ext cx="1033463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14"/>
          <p:cNvGraphicFramePr>
            <a:graphicFrameLocks noChangeAspect="1"/>
          </p:cNvGraphicFramePr>
          <p:nvPr/>
        </p:nvGraphicFramePr>
        <p:xfrm>
          <a:off x="7080250" y="2941638"/>
          <a:ext cx="45402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0" imgW="279360" imgH="457200" progId="Equation.DSMT4">
                  <p:embed/>
                </p:oleObj>
              </mc:Choice>
              <mc:Fallback>
                <p:oleObj name="Equation" r:id="rId70" imgW="279360" imgH="457200" progId="Equation.DSMT4">
                  <p:embed/>
                  <p:pic>
                    <p:nvPicPr>
                      <p:cNvPr id="7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0250" y="2941638"/>
                        <a:ext cx="454025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14"/>
          <p:cNvGraphicFramePr>
            <a:graphicFrameLocks noChangeAspect="1"/>
          </p:cNvGraphicFramePr>
          <p:nvPr/>
        </p:nvGraphicFramePr>
        <p:xfrm>
          <a:off x="7115175" y="3851275"/>
          <a:ext cx="45402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2" imgW="279360" imgH="457200" progId="Equation.DSMT4">
                  <p:embed/>
                </p:oleObj>
              </mc:Choice>
              <mc:Fallback>
                <p:oleObj name="Equation" r:id="rId72" imgW="279360" imgH="457200" progId="Equation.DSMT4">
                  <p:embed/>
                  <p:pic>
                    <p:nvPicPr>
                      <p:cNvPr id="73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5175" y="3851275"/>
                        <a:ext cx="454025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14"/>
          <p:cNvGraphicFramePr>
            <a:graphicFrameLocks noChangeAspect="1"/>
          </p:cNvGraphicFramePr>
          <p:nvPr/>
        </p:nvGraphicFramePr>
        <p:xfrm>
          <a:off x="7185025" y="4818063"/>
          <a:ext cx="320675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3" imgW="101520" imgH="164880" progId="Equation.DSMT4">
                  <p:embed/>
                </p:oleObj>
              </mc:Choice>
              <mc:Fallback>
                <p:oleObj name="Equation" r:id="rId73" imgW="101520" imgH="164880" progId="Equation.DSMT4">
                  <p:embed/>
                  <p:pic>
                    <p:nvPicPr>
                      <p:cNvPr id="7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5025" y="4818063"/>
                        <a:ext cx="320675" cy="522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7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75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5" name="Content Placeholder 2"/>
          <p:cNvSpPr>
            <a:spLocks noGrp="1"/>
          </p:cNvSpPr>
          <p:nvPr>
            <p:ph sz="quarter" idx="1"/>
          </p:nvPr>
        </p:nvSpPr>
        <p:spPr>
          <a:xfrm>
            <a:off x="273050" y="327025"/>
            <a:ext cx="8339138" cy="81915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CA" dirty="0"/>
              <a:t>Ex: Use the special triangles to determine the exact value of each angle: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377825" y="1504950"/>
          <a:ext cx="1889919" cy="8963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65160" imgH="457200" progId="Equation.DSMT4">
                  <p:embed/>
                </p:oleObj>
              </mc:Choice>
              <mc:Fallback>
                <p:oleObj name="Equation" r:id="rId3" imgW="965160" imgH="45720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25" y="1504950"/>
                        <a:ext cx="1889919" cy="8963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14"/>
          <p:cNvGraphicFramePr>
            <a:graphicFrameLocks noChangeAspect="1"/>
          </p:cNvGraphicFramePr>
          <p:nvPr/>
        </p:nvGraphicFramePr>
        <p:xfrm>
          <a:off x="3186113" y="1495425"/>
          <a:ext cx="2105967" cy="9219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41120" imgH="457200" progId="Equation.DSMT4">
                  <p:embed/>
                </p:oleObj>
              </mc:Choice>
              <mc:Fallback>
                <p:oleObj name="Equation" r:id="rId5" imgW="1041120" imgH="457200" progId="Equation.DSMT4">
                  <p:embed/>
                  <p:pic>
                    <p:nvPicPr>
                      <p:cNvPr id="307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113" y="1495425"/>
                        <a:ext cx="2105967" cy="9219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14"/>
          <p:cNvGraphicFramePr>
            <a:graphicFrameLocks noChangeAspect="1"/>
          </p:cNvGraphicFramePr>
          <p:nvPr/>
        </p:nvGraphicFramePr>
        <p:xfrm>
          <a:off x="6102350" y="1340768"/>
          <a:ext cx="2286074" cy="9788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66680" imgH="457200" progId="Equation.DSMT4">
                  <p:embed/>
                </p:oleObj>
              </mc:Choice>
              <mc:Fallback>
                <p:oleObj name="Equation" r:id="rId7" imgW="1066680" imgH="457200" progId="Equation.DSMT4">
                  <p:embed/>
                  <p:pic>
                    <p:nvPicPr>
                      <p:cNvPr id="307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2350" y="1340768"/>
                        <a:ext cx="2286074" cy="9788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955675" y="3740150"/>
            <a:ext cx="1495425" cy="1908175"/>
            <a:chOff x="709673" y="2429662"/>
            <a:chExt cx="1496289" cy="1908508"/>
          </a:xfrm>
        </p:grpSpPr>
        <p:sp>
          <p:nvSpPr>
            <p:cNvPr id="9" name="Isosceles Triangle 8"/>
            <p:cNvSpPr/>
            <p:nvPr/>
          </p:nvSpPr>
          <p:spPr>
            <a:xfrm>
              <a:off x="709673" y="2429662"/>
              <a:ext cx="995938" cy="1571899"/>
            </a:xfrm>
            <a:prstGeom prst="triangle">
              <a:avLst>
                <a:gd name="adj" fmla="val 100000"/>
              </a:avLst>
            </a:prstGeom>
            <a:solidFill>
              <a:srgbClr val="00B0F0">
                <a:alpha val="49000"/>
              </a:srgbClr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CA">
                <a:solidFill>
                  <a:srgbClr val="FFFFFF"/>
                </a:solidFill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5400000" flipH="1">
              <a:off x="912513" y="3214818"/>
              <a:ext cx="1571899" cy="1589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089" name="Object 6"/>
            <p:cNvGraphicFramePr>
              <a:graphicFrameLocks noChangeAspect="1"/>
            </p:cNvGraphicFramePr>
            <p:nvPr/>
          </p:nvGraphicFramePr>
          <p:xfrm>
            <a:off x="835164" y="3748074"/>
            <a:ext cx="266700" cy="241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266400" imgH="241200" progId="Equation.DSMT4">
                    <p:embed/>
                  </p:oleObj>
                </mc:Choice>
                <mc:Fallback>
                  <p:oleObj name="Equation" r:id="rId9" imgW="266400" imgH="241200" progId="Equation.DSMT4">
                    <p:embed/>
                    <p:pic>
                      <p:nvPicPr>
                        <p:cNvPr id="3089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5164" y="3748074"/>
                          <a:ext cx="266700" cy="241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90" name="Object 2"/>
            <p:cNvGraphicFramePr>
              <a:graphicFrameLocks noChangeAspect="1"/>
            </p:cNvGraphicFramePr>
            <p:nvPr/>
          </p:nvGraphicFramePr>
          <p:xfrm>
            <a:off x="1470853" y="2660086"/>
            <a:ext cx="254000" cy="241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253800" imgH="241200" progId="Equation.DSMT4">
                    <p:embed/>
                  </p:oleObj>
                </mc:Choice>
                <mc:Fallback>
                  <p:oleObj name="Equation" r:id="rId11" imgW="253800" imgH="241200" progId="Equation.DSMT4">
                    <p:embed/>
                    <p:pic>
                      <p:nvPicPr>
                        <p:cNvPr id="309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0853" y="2660086"/>
                          <a:ext cx="254000" cy="241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91" name="Object 2"/>
            <p:cNvGraphicFramePr>
              <a:graphicFrameLocks noChangeAspect="1"/>
            </p:cNvGraphicFramePr>
            <p:nvPr/>
          </p:nvGraphicFramePr>
          <p:xfrm>
            <a:off x="1382973" y="3726902"/>
            <a:ext cx="254000" cy="241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253800" imgH="241200" progId="Equation.DSMT4">
                    <p:embed/>
                  </p:oleObj>
                </mc:Choice>
                <mc:Fallback>
                  <p:oleObj name="Equation" r:id="rId13" imgW="253800" imgH="241200" progId="Equation.DSMT4">
                    <p:embed/>
                    <p:pic>
                      <p:nvPicPr>
                        <p:cNvPr id="3091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82973" y="3726902"/>
                          <a:ext cx="254000" cy="241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1590261" y="3880288"/>
              <a:ext cx="103366" cy="117417"/>
              <a:chOff x="4079020" y="2558464"/>
              <a:chExt cx="198783" cy="198783"/>
            </a:xfrm>
          </p:grpSpPr>
          <p:cxnSp>
            <p:nvCxnSpPr>
              <p:cNvPr id="18" name="Straight Connector 17"/>
              <p:cNvCxnSpPr/>
              <p:nvPr/>
            </p:nvCxnSpPr>
            <p:spPr>
              <a:xfrm rot="10800000">
                <a:off x="4080912" y="2562172"/>
                <a:ext cx="198554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rot="5400000">
                <a:off x="3986035" y="2657414"/>
                <a:ext cx="198915" cy="305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3092" name="Object 2"/>
            <p:cNvGraphicFramePr>
              <a:graphicFrameLocks noChangeAspect="1"/>
            </p:cNvGraphicFramePr>
            <p:nvPr/>
          </p:nvGraphicFramePr>
          <p:xfrm>
            <a:off x="903768" y="2876051"/>
            <a:ext cx="289996" cy="3769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126720" imgH="164880" progId="Equation.DSMT4">
                    <p:embed/>
                  </p:oleObj>
                </mc:Choice>
                <mc:Fallback>
                  <p:oleObj name="Equation" r:id="rId15" imgW="126720" imgH="164880" progId="Equation.DSMT4">
                    <p:embed/>
                    <p:pic>
                      <p:nvPicPr>
                        <p:cNvPr id="3092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03768" y="2876051"/>
                          <a:ext cx="289996" cy="37699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93" name="Object 2"/>
            <p:cNvGraphicFramePr>
              <a:graphicFrameLocks noChangeAspect="1"/>
            </p:cNvGraphicFramePr>
            <p:nvPr/>
          </p:nvGraphicFramePr>
          <p:xfrm>
            <a:off x="1114768" y="3960345"/>
            <a:ext cx="231775" cy="377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7" imgW="101520" imgH="164880" progId="Equation.DSMT4">
                    <p:embed/>
                  </p:oleObj>
                </mc:Choice>
                <mc:Fallback>
                  <p:oleObj name="Equation" r:id="rId17" imgW="101520" imgH="164880" progId="Equation.DSMT4">
                    <p:embed/>
                    <p:pic>
                      <p:nvPicPr>
                        <p:cNvPr id="3093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14768" y="3960345"/>
                          <a:ext cx="231775" cy="3778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94" name="Object 2"/>
            <p:cNvGraphicFramePr>
              <a:graphicFrameLocks noChangeAspect="1"/>
            </p:cNvGraphicFramePr>
            <p:nvPr/>
          </p:nvGraphicFramePr>
          <p:xfrm>
            <a:off x="1655100" y="2961304"/>
            <a:ext cx="550862" cy="552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9" imgW="241200" imgH="241200" progId="Equation.DSMT4">
                    <p:embed/>
                  </p:oleObj>
                </mc:Choice>
                <mc:Fallback>
                  <p:oleObj name="Equation" r:id="rId19" imgW="241200" imgH="241200" progId="Equation.DSMT4">
                    <p:embed/>
                    <p:pic>
                      <p:nvPicPr>
                        <p:cNvPr id="3094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55100" y="2961304"/>
                          <a:ext cx="550862" cy="5524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5600700" y="3940175"/>
            <a:ext cx="1682750" cy="1820863"/>
            <a:chOff x="5082363" y="2615608"/>
            <a:chExt cx="1683239" cy="1821799"/>
          </a:xfrm>
        </p:grpSpPr>
        <p:sp>
          <p:nvSpPr>
            <p:cNvPr id="21" name="Isosceles Triangle 20"/>
            <p:cNvSpPr/>
            <p:nvPr/>
          </p:nvSpPr>
          <p:spPr>
            <a:xfrm>
              <a:off x="5082363" y="2615608"/>
              <a:ext cx="1440281" cy="1440603"/>
            </a:xfrm>
            <a:prstGeom prst="triangle">
              <a:avLst>
                <a:gd name="adj" fmla="val 100000"/>
              </a:avLst>
            </a:prstGeom>
            <a:solidFill>
              <a:srgbClr val="FF000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CA">
                <a:solidFill>
                  <a:srgbClr val="FFFFFF"/>
                </a:solidFill>
              </a:endParaRPr>
            </a:p>
          </p:txBody>
        </p:sp>
        <p:graphicFrame>
          <p:nvGraphicFramePr>
            <p:cNvPr id="3083" name="Object 2"/>
            <p:cNvGraphicFramePr>
              <a:graphicFrameLocks noChangeAspect="1"/>
            </p:cNvGraphicFramePr>
            <p:nvPr/>
          </p:nvGraphicFramePr>
          <p:xfrm>
            <a:off x="6181801" y="3772976"/>
            <a:ext cx="254000" cy="241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1" imgW="253800" imgH="241200" progId="Equation.DSMT4">
                    <p:embed/>
                  </p:oleObj>
                </mc:Choice>
                <mc:Fallback>
                  <p:oleObj name="Equation" r:id="rId21" imgW="253800" imgH="241200" progId="Equation.DSMT4">
                    <p:embed/>
                    <p:pic>
                      <p:nvPicPr>
                        <p:cNvPr id="3083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81801" y="3772976"/>
                          <a:ext cx="254000" cy="241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" name="Group 59"/>
            <p:cNvGrpSpPr>
              <a:grpSpLocks/>
            </p:cNvGrpSpPr>
            <p:nvPr/>
          </p:nvGrpSpPr>
          <p:grpSpPr bwMode="auto">
            <a:xfrm>
              <a:off x="6389089" y="3926362"/>
              <a:ext cx="103366" cy="117417"/>
              <a:chOff x="4079020" y="2558464"/>
              <a:chExt cx="198783" cy="198783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 rot="10800000">
                <a:off x="4079341" y="2563176"/>
                <a:ext cx="198496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3984429" y="2658451"/>
                <a:ext cx="198983" cy="305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3084" name="Object 2"/>
            <p:cNvGraphicFramePr>
              <a:graphicFrameLocks noChangeAspect="1"/>
            </p:cNvGraphicFramePr>
            <p:nvPr/>
          </p:nvGraphicFramePr>
          <p:xfrm>
            <a:off x="5679679" y="4059582"/>
            <a:ext cx="231775" cy="377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2" imgW="101520" imgH="164880" progId="Equation.DSMT4">
                    <p:embed/>
                  </p:oleObj>
                </mc:Choice>
                <mc:Fallback>
                  <p:oleObj name="Equation" r:id="rId22" imgW="101520" imgH="164880" progId="Equation.DSMT4">
                    <p:embed/>
                    <p:pic>
                      <p:nvPicPr>
                        <p:cNvPr id="3084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79679" y="4059582"/>
                          <a:ext cx="231775" cy="3778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85" name="Object 2"/>
            <p:cNvGraphicFramePr>
              <a:graphicFrameLocks noChangeAspect="1"/>
            </p:cNvGraphicFramePr>
            <p:nvPr/>
          </p:nvGraphicFramePr>
          <p:xfrm>
            <a:off x="6533827" y="3191256"/>
            <a:ext cx="231775" cy="377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3" imgW="101520" imgH="164880" progId="Equation.DSMT4">
                    <p:embed/>
                  </p:oleObj>
                </mc:Choice>
                <mc:Fallback>
                  <p:oleObj name="Equation" r:id="rId23" imgW="101520" imgH="164880" progId="Equation.DSMT4">
                    <p:embed/>
                    <p:pic>
                      <p:nvPicPr>
                        <p:cNvPr id="3085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33827" y="3191256"/>
                          <a:ext cx="231775" cy="3778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86" name="Object 2"/>
            <p:cNvGraphicFramePr>
              <a:graphicFrameLocks noChangeAspect="1"/>
            </p:cNvGraphicFramePr>
            <p:nvPr/>
          </p:nvGraphicFramePr>
          <p:xfrm>
            <a:off x="5231217" y="2942702"/>
            <a:ext cx="565076" cy="5386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4" imgW="253800" imgH="241200" progId="Equation.DSMT4">
                    <p:embed/>
                  </p:oleObj>
                </mc:Choice>
                <mc:Fallback>
                  <p:oleObj name="Equation" r:id="rId24" imgW="253800" imgH="241200" progId="Equation.DSMT4">
                    <p:embed/>
                    <p:pic>
                      <p:nvPicPr>
                        <p:cNvPr id="3086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31217" y="2942702"/>
                          <a:ext cx="565076" cy="53868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87" name="Object 2"/>
            <p:cNvGraphicFramePr>
              <a:graphicFrameLocks noChangeAspect="1"/>
            </p:cNvGraphicFramePr>
            <p:nvPr/>
          </p:nvGraphicFramePr>
          <p:xfrm>
            <a:off x="5219321" y="3826048"/>
            <a:ext cx="266700" cy="241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6" imgW="266400" imgH="241200" progId="Equation.DSMT4">
                    <p:embed/>
                  </p:oleObj>
                </mc:Choice>
                <mc:Fallback>
                  <p:oleObj name="Equation" r:id="rId26" imgW="266400" imgH="241200" progId="Equation.DSMT4">
                    <p:embed/>
                    <p:pic>
                      <p:nvPicPr>
                        <p:cNvPr id="3087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19321" y="3826048"/>
                          <a:ext cx="266700" cy="241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88" name="Object 2"/>
            <p:cNvGraphicFramePr>
              <a:graphicFrameLocks noChangeAspect="1"/>
            </p:cNvGraphicFramePr>
            <p:nvPr/>
          </p:nvGraphicFramePr>
          <p:xfrm>
            <a:off x="6286123" y="2776968"/>
            <a:ext cx="266700" cy="241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8" imgW="266400" imgH="241200" progId="Equation.DSMT4">
                    <p:embed/>
                  </p:oleObj>
                </mc:Choice>
                <mc:Fallback>
                  <p:oleObj name="Equation" r:id="rId28" imgW="266400" imgH="241200" progId="Equation.DSMT4">
                    <p:embed/>
                    <p:pic>
                      <p:nvPicPr>
                        <p:cNvPr id="3088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86123" y="2776968"/>
                          <a:ext cx="266700" cy="241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6" name="Object 21"/>
          <p:cNvGraphicFramePr>
            <a:graphicFrameLocks noChangeAspect="1"/>
          </p:cNvGraphicFramePr>
          <p:nvPr/>
        </p:nvGraphicFramePr>
        <p:xfrm>
          <a:off x="1115616" y="2462039"/>
          <a:ext cx="1306635" cy="6069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20560" imgH="241200" progId="Equation.DSMT4">
                  <p:embed/>
                </p:oleObj>
              </mc:Choice>
              <mc:Fallback>
                <p:oleObj name="Equation" r:id="rId29" imgW="520560" imgH="241200" progId="Equation.DSMT4">
                  <p:embed/>
                  <p:pic>
                    <p:nvPicPr>
                      <p:cNvPr id="36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462039"/>
                        <a:ext cx="1306635" cy="6069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31"/>
              </a:rPr>
              <a:t>www.BCMath.ca</a:t>
            </a:r>
            <a:r>
              <a:rPr lang="en-US" sz="1000"/>
              <a:t> </a:t>
            </a:r>
          </a:p>
        </p:txBody>
      </p:sp>
      <p:graphicFrame>
        <p:nvGraphicFramePr>
          <p:cNvPr id="38" name="Object 21"/>
          <p:cNvGraphicFramePr>
            <a:graphicFrameLocks noChangeAspect="1"/>
          </p:cNvGraphicFramePr>
          <p:nvPr/>
        </p:nvGraphicFramePr>
        <p:xfrm>
          <a:off x="4067944" y="2462039"/>
          <a:ext cx="1306635" cy="6069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20560" imgH="241200" progId="Equation.DSMT4">
                  <p:embed/>
                </p:oleObj>
              </mc:Choice>
              <mc:Fallback>
                <p:oleObj name="Equation" r:id="rId32" imgW="520560" imgH="241200" progId="Equation.DSMT4">
                  <p:embed/>
                  <p:pic>
                    <p:nvPicPr>
                      <p:cNvPr id="38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2462039"/>
                        <a:ext cx="1306635" cy="6069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1"/>
          <p:cNvGraphicFramePr>
            <a:graphicFrameLocks noChangeAspect="1"/>
          </p:cNvGraphicFramePr>
          <p:nvPr/>
        </p:nvGraphicFramePr>
        <p:xfrm>
          <a:off x="7081789" y="2420888"/>
          <a:ext cx="1306635" cy="6069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520560" imgH="241200" progId="Equation.DSMT4">
                  <p:embed/>
                </p:oleObj>
              </mc:Choice>
              <mc:Fallback>
                <p:oleObj name="Equation" r:id="rId34" imgW="520560" imgH="241200" progId="Equation.DSMT4">
                  <p:embed/>
                  <p:pic>
                    <p:nvPicPr>
                      <p:cNvPr id="39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1789" y="2420888"/>
                        <a:ext cx="1306635" cy="6069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404664"/>
            <a:ext cx="8712968" cy="2232248"/>
          </a:xfrm>
        </p:spPr>
        <p:txBody>
          <a:bodyPr>
            <a:normAutofit/>
          </a:bodyPr>
          <a:lstStyle/>
          <a:p>
            <a:r>
              <a:rPr lang="en-CA" dirty="0"/>
              <a:t>When one side of a special triangle is given, the lengths of the other two sides can be found without calculations</a:t>
            </a:r>
          </a:p>
          <a:p>
            <a:r>
              <a:rPr lang="en-CA" dirty="0"/>
              <a:t>Simply use the ratios of the triangle to find the lengths</a:t>
            </a:r>
          </a:p>
          <a:p>
            <a:pPr marL="0" indent="0">
              <a:buNone/>
            </a:pPr>
            <a:br>
              <a:rPr lang="en-CA" sz="1200" dirty="0"/>
            </a:br>
            <a:r>
              <a:rPr lang="en-CA" dirty="0"/>
              <a:t>Ex: Find the lengths of the missing sides</a:t>
            </a:r>
          </a:p>
        </p:txBody>
      </p:sp>
      <p:sp>
        <p:nvSpPr>
          <p:cNvPr id="19" name="AutoShape 6"/>
          <p:cNvSpPr>
            <a:spLocks noChangeArrowheads="1"/>
          </p:cNvSpPr>
          <p:nvPr/>
        </p:nvSpPr>
        <p:spPr bwMode="auto">
          <a:xfrm flipH="1">
            <a:off x="617538" y="2492325"/>
            <a:ext cx="1008062" cy="1439863"/>
          </a:xfrm>
          <a:prstGeom prst="rtTriangl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2" name="Object 7"/>
          <p:cNvGraphicFramePr>
            <a:graphicFrameLocks noChangeAspect="1"/>
          </p:cNvGraphicFramePr>
          <p:nvPr/>
        </p:nvGraphicFramePr>
        <p:xfrm>
          <a:off x="688975" y="3690888"/>
          <a:ext cx="279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79360" imgH="241200" progId="Equation.DSMT4">
                  <p:embed/>
                </p:oleObj>
              </mc:Choice>
              <mc:Fallback>
                <p:oleObj name="Equation" r:id="rId3" imgW="279360" imgH="241200" progId="Equation.DSMT4">
                  <p:embed/>
                  <p:pic>
                    <p:nvPicPr>
                      <p:cNvPr id="2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975" y="3690888"/>
                        <a:ext cx="2794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9"/>
          <p:cNvGraphicFramePr>
            <a:graphicFrameLocks noChangeAspect="1"/>
          </p:cNvGraphicFramePr>
          <p:nvPr/>
        </p:nvGraphicFramePr>
        <p:xfrm>
          <a:off x="1295400" y="3644850"/>
          <a:ext cx="330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30120" imgH="279360" progId="Equation.DSMT4">
                  <p:embed/>
                </p:oleObj>
              </mc:Choice>
              <mc:Fallback>
                <p:oleObj name="Equation" r:id="rId5" imgW="330120" imgH="279360" progId="Equation.DSMT4">
                  <p:embed/>
                  <p:pic>
                    <p:nvPicPr>
                      <p:cNvPr id="3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644850"/>
                        <a:ext cx="330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4"/>
          <p:cNvGraphicFramePr>
            <a:graphicFrameLocks noChangeAspect="1"/>
          </p:cNvGraphicFramePr>
          <p:nvPr/>
        </p:nvGraphicFramePr>
        <p:xfrm>
          <a:off x="1725613" y="3095575"/>
          <a:ext cx="2540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3800" imgH="266400" progId="Equation.DSMT4">
                  <p:embed/>
                </p:oleObj>
              </mc:Choice>
              <mc:Fallback>
                <p:oleObj name="Equation" r:id="rId7" imgW="253800" imgH="266400" progId="Equation.DSMT4">
                  <p:embed/>
                  <p:pic>
                    <p:nvPicPr>
                      <p:cNvPr id="3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5613" y="3095575"/>
                        <a:ext cx="2540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5"/>
          <p:cNvGraphicFramePr>
            <a:graphicFrameLocks noChangeAspect="1"/>
          </p:cNvGraphicFramePr>
          <p:nvPr/>
        </p:nvGraphicFramePr>
        <p:xfrm>
          <a:off x="690563" y="2997150"/>
          <a:ext cx="292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91960" imgH="355320" progId="Equation.DSMT4">
                  <p:embed/>
                </p:oleObj>
              </mc:Choice>
              <mc:Fallback>
                <p:oleObj name="Equation" r:id="rId9" imgW="291960" imgH="355320" progId="Equation.DSMT4">
                  <p:embed/>
                  <p:pic>
                    <p:nvPicPr>
                      <p:cNvPr id="3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563" y="2997150"/>
                        <a:ext cx="292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6"/>
          <p:cNvGraphicFramePr>
            <a:graphicFrameLocks noChangeAspect="1"/>
          </p:cNvGraphicFramePr>
          <p:nvPr/>
        </p:nvGraphicFramePr>
        <p:xfrm>
          <a:off x="690563" y="4005213"/>
          <a:ext cx="86360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04840" imgH="380880" progId="Equation.DSMT4">
                  <p:embed/>
                </p:oleObj>
              </mc:Choice>
              <mc:Fallback>
                <p:oleObj name="Equation" r:id="rId11" imgW="1104840" imgH="380880" progId="Equation.DSMT4">
                  <p:embed/>
                  <p:pic>
                    <p:nvPicPr>
                      <p:cNvPr id="3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563" y="4005213"/>
                        <a:ext cx="863600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 Box 17"/>
          <p:cNvSpPr txBox="1">
            <a:spLocks noChangeArrowheads="1"/>
          </p:cNvSpPr>
          <p:nvPr/>
        </p:nvSpPr>
        <p:spPr bwMode="auto">
          <a:xfrm>
            <a:off x="2411413" y="2420888"/>
            <a:ext cx="2232595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 dirty="0">
                <a:solidFill>
                  <a:srgbClr val="FF0000"/>
                </a:solidFill>
              </a:rPr>
              <a:t>Correspond the sides with the special triangle</a:t>
            </a:r>
          </a:p>
        </p:txBody>
      </p:sp>
      <p:graphicFrame>
        <p:nvGraphicFramePr>
          <p:cNvPr id="36" name="Object 18"/>
          <p:cNvGraphicFramePr>
            <a:graphicFrameLocks noChangeAspect="1"/>
          </p:cNvGraphicFramePr>
          <p:nvPr/>
        </p:nvGraphicFramePr>
        <p:xfrm>
          <a:off x="107504" y="4822775"/>
          <a:ext cx="1173163" cy="177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11280" imgH="2286000" progId="Equation.DSMT4">
                  <p:embed/>
                </p:oleObj>
              </mc:Choice>
              <mc:Fallback>
                <p:oleObj name="Equation" r:id="rId13" imgW="1511280" imgH="2286000" progId="Equation.DSMT4">
                  <p:embed/>
                  <p:pic>
                    <p:nvPicPr>
                      <p:cNvPr id="3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4822775"/>
                        <a:ext cx="1173163" cy="177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9"/>
          <p:cNvGraphicFramePr>
            <a:graphicFrameLocks noChangeAspect="1"/>
          </p:cNvGraphicFramePr>
          <p:nvPr/>
        </p:nvGraphicFramePr>
        <p:xfrm>
          <a:off x="1436242" y="6308675"/>
          <a:ext cx="2540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53800" imgH="266400" progId="Equation.DSMT4">
                  <p:embed/>
                </p:oleObj>
              </mc:Choice>
              <mc:Fallback>
                <p:oleObj name="Equation" r:id="rId15" imgW="253800" imgH="266400" progId="Equation.DSMT4">
                  <p:embed/>
                  <p:pic>
                    <p:nvPicPr>
                      <p:cNvPr id="37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6242" y="6308675"/>
                        <a:ext cx="2540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0"/>
          <p:cNvGraphicFramePr>
            <a:graphicFrameLocks noChangeAspect="1"/>
          </p:cNvGraphicFramePr>
          <p:nvPr/>
        </p:nvGraphicFramePr>
        <p:xfrm>
          <a:off x="1474342" y="5587950"/>
          <a:ext cx="292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91960" imgH="355320" progId="Equation.DSMT4">
                  <p:embed/>
                </p:oleObj>
              </mc:Choice>
              <mc:Fallback>
                <p:oleObj name="Equation" r:id="rId16" imgW="291960" imgH="355320" progId="Equation.DSMT4">
                  <p:embed/>
                  <p:pic>
                    <p:nvPicPr>
                      <p:cNvPr id="38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4342" y="5587950"/>
                        <a:ext cx="292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1"/>
          <p:cNvGraphicFramePr>
            <a:graphicFrameLocks noChangeAspect="1"/>
          </p:cNvGraphicFramePr>
          <p:nvPr/>
        </p:nvGraphicFramePr>
        <p:xfrm>
          <a:off x="1548954" y="4797375"/>
          <a:ext cx="86360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04840" imgH="380880" progId="Equation.DSMT4">
                  <p:embed/>
                </p:oleObj>
              </mc:Choice>
              <mc:Fallback>
                <p:oleObj name="Equation" r:id="rId17" imgW="1104840" imgH="380880" progId="Equation.DSMT4">
                  <p:embed/>
                  <p:pic>
                    <p:nvPicPr>
                      <p:cNvPr id="39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8954" y="4797375"/>
                        <a:ext cx="863600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 Box 22"/>
          <p:cNvSpPr txBox="1">
            <a:spLocks noChangeArrowheads="1"/>
          </p:cNvSpPr>
          <p:nvPr/>
        </p:nvSpPr>
        <p:spPr bwMode="auto">
          <a:xfrm>
            <a:off x="2555875" y="3717032"/>
            <a:ext cx="1440061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200" dirty="0">
                <a:solidFill>
                  <a:srgbClr val="FF0000"/>
                </a:solidFill>
              </a:rPr>
              <a:t>Find “k”</a:t>
            </a:r>
          </a:p>
        </p:txBody>
      </p:sp>
      <p:graphicFrame>
        <p:nvGraphicFramePr>
          <p:cNvPr id="41" name="Object 23"/>
          <p:cNvGraphicFramePr>
            <a:graphicFrameLocks noChangeAspect="1"/>
          </p:cNvGraphicFramePr>
          <p:nvPr/>
        </p:nvGraphicFramePr>
        <p:xfrm>
          <a:off x="2464942" y="4797375"/>
          <a:ext cx="1460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60160" imgH="317160" progId="Equation.DSMT4">
                  <p:embed/>
                </p:oleObj>
              </mc:Choice>
              <mc:Fallback>
                <p:oleObj name="Equation" r:id="rId18" imgW="1460160" imgH="317160" progId="Equation.DSMT4">
                  <p:embed/>
                  <p:pic>
                    <p:nvPicPr>
                      <p:cNvPr id="41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4942" y="4797375"/>
                        <a:ext cx="1460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4"/>
          <p:cNvGraphicFramePr>
            <a:graphicFrameLocks noChangeAspect="1"/>
          </p:cNvGraphicFramePr>
          <p:nvPr/>
        </p:nvGraphicFramePr>
        <p:xfrm>
          <a:off x="1836292" y="5557788"/>
          <a:ext cx="1231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31560" imgH="317160" progId="Equation.DSMT4">
                  <p:embed/>
                </p:oleObj>
              </mc:Choice>
              <mc:Fallback>
                <p:oleObj name="Equation" r:id="rId20" imgW="1231560" imgH="317160" progId="Equation.DSMT4">
                  <p:embed/>
                  <p:pic>
                    <p:nvPicPr>
                      <p:cNvPr id="42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6292" y="5557788"/>
                        <a:ext cx="12319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5"/>
          <p:cNvGraphicFramePr>
            <a:graphicFrameLocks noChangeAspect="1"/>
          </p:cNvGraphicFramePr>
          <p:nvPr/>
        </p:nvGraphicFramePr>
        <p:xfrm>
          <a:off x="1693417" y="6153100"/>
          <a:ext cx="1473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473120" imgH="444240" progId="Equation.DSMT4">
                  <p:embed/>
                </p:oleObj>
              </mc:Choice>
              <mc:Fallback>
                <p:oleObj name="Equation" r:id="rId22" imgW="1473120" imgH="444240" progId="Equation.DSMT4">
                  <p:embed/>
                  <p:pic>
                    <p:nvPicPr>
                      <p:cNvPr id="43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417" y="6153100"/>
                        <a:ext cx="1473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6"/>
          <p:cNvGraphicFramePr>
            <a:graphicFrameLocks noChangeAspect="1"/>
          </p:cNvGraphicFramePr>
          <p:nvPr/>
        </p:nvGraphicFramePr>
        <p:xfrm>
          <a:off x="3206304" y="5557788"/>
          <a:ext cx="901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01440" imgH="317160" progId="Equation.DSMT4">
                  <p:embed/>
                </p:oleObj>
              </mc:Choice>
              <mc:Fallback>
                <p:oleObj name="Equation" r:id="rId24" imgW="901440" imgH="317160" progId="Equation.DSMT4">
                  <p:embed/>
                  <p:pic>
                    <p:nvPicPr>
                      <p:cNvPr id="44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6304" y="5557788"/>
                        <a:ext cx="9017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7"/>
          <p:cNvGraphicFramePr>
            <a:graphicFrameLocks noChangeAspect="1"/>
          </p:cNvGraphicFramePr>
          <p:nvPr/>
        </p:nvGraphicFramePr>
        <p:xfrm>
          <a:off x="3176142" y="6164213"/>
          <a:ext cx="1181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180800" imgH="444240" progId="Equation.DSMT4">
                  <p:embed/>
                </p:oleObj>
              </mc:Choice>
              <mc:Fallback>
                <p:oleObj name="Equation" r:id="rId26" imgW="1180800" imgH="444240" progId="Equation.DSMT4">
                  <p:embed/>
                  <p:pic>
                    <p:nvPicPr>
                      <p:cNvPr id="45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6142" y="6164213"/>
                        <a:ext cx="1181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AutoShape 8"/>
          <p:cNvSpPr>
            <a:spLocks noChangeArrowheads="1"/>
          </p:cNvSpPr>
          <p:nvPr/>
        </p:nvSpPr>
        <p:spPr bwMode="auto">
          <a:xfrm flipH="1">
            <a:off x="5075238" y="2708225"/>
            <a:ext cx="1368425" cy="1222375"/>
          </a:xfrm>
          <a:prstGeom prst="rtTriangl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7" name="Object 9"/>
          <p:cNvGraphicFramePr>
            <a:graphicFrameLocks noChangeAspect="1"/>
          </p:cNvGraphicFramePr>
          <p:nvPr/>
        </p:nvGraphicFramePr>
        <p:xfrm>
          <a:off x="5229225" y="3690888"/>
          <a:ext cx="279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79360" imgH="241200" progId="Equation.DSMT4">
                  <p:embed/>
                </p:oleObj>
              </mc:Choice>
              <mc:Fallback>
                <p:oleObj name="Equation" r:id="rId28" imgW="279360" imgH="241200" progId="Equation.DSMT4">
                  <p:embed/>
                  <p:pic>
                    <p:nvPicPr>
                      <p:cNvPr id="4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9225" y="3690888"/>
                        <a:ext cx="2794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10"/>
          <p:cNvGraphicFramePr>
            <a:graphicFrameLocks noChangeAspect="1"/>
          </p:cNvGraphicFramePr>
          <p:nvPr/>
        </p:nvGraphicFramePr>
        <p:xfrm>
          <a:off x="6156176" y="2899668"/>
          <a:ext cx="279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79360" imgH="241200" progId="Equation.DSMT4">
                  <p:embed/>
                </p:oleObj>
              </mc:Choice>
              <mc:Fallback>
                <p:oleObj name="Equation" r:id="rId30" imgW="279360" imgH="241200" progId="Equation.DSMT4">
                  <p:embed/>
                  <p:pic>
                    <p:nvPicPr>
                      <p:cNvPr id="4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2899668"/>
                        <a:ext cx="2794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26"/>
          <p:cNvGraphicFramePr>
            <a:graphicFrameLocks noChangeAspect="1"/>
          </p:cNvGraphicFramePr>
          <p:nvPr/>
        </p:nvGraphicFramePr>
        <p:xfrm>
          <a:off x="4563617" y="4822775"/>
          <a:ext cx="1192212" cy="177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536480" imgH="2286000" progId="Equation.DSMT4">
                  <p:embed/>
                </p:oleObj>
              </mc:Choice>
              <mc:Fallback>
                <p:oleObj name="Equation" r:id="rId32" imgW="1536480" imgH="2286000" progId="Equation.DSMT4">
                  <p:embed/>
                  <p:pic>
                    <p:nvPicPr>
                      <p:cNvPr id="5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3617" y="4822775"/>
                        <a:ext cx="1192212" cy="177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27"/>
          <p:cNvGraphicFramePr>
            <a:graphicFrameLocks noChangeAspect="1"/>
          </p:cNvGraphicFramePr>
          <p:nvPr/>
        </p:nvGraphicFramePr>
        <p:xfrm>
          <a:off x="5863779" y="6308675"/>
          <a:ext cx="3302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30120" imgH="266400" progId="Equation.DSMT4">
                  <p:embed/>
                </p:oleObj>
              </mc:Choice>
              <mc:Fallback>
                <p:oleObj name="Equation" r:id="rId34" imgW="330120" imgH="266400" progId="Equation.DSMT4">
                  <p:embed/>
                  <p:pic>
                    <p:nvPicPr>
                      <p:cNvPr id="51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3779" y="6308675"/>
                        <a:ext cx="3302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28"/>
          <p:cNvGraphicFramePr>
            <a:graphicFrameLocks noChangeAspect="1"/>
          </p:cNvGraphicFramePr>
          <p:nvPr/>
        </p:nvGraphicFramePr>
        <p:xfrm>
          <a:off x="5868542" y="5445075"/>
          <a:ext cx="331787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41200" imgH="253800" progId="Equation.DSMT4">
                  <p:embed/>
                </p:oleObj>
              </mc:Choice>
              <mc:Fallback>
                <p:oleObj name="Equation" r:id="rId36" imgW="241200" imgH="253800" progId="Equation.DSMT4">
                  <p:embed/>
                  <p:pic>
                    <p:nvPicPr>
                      <p:cNvPr id="52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542" y="5445075"/>
                        <a:ext cx="331787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29"/>
          <p:cNvGraphicFramePr>
            <a:graphicFrameLocks noChangeAspect="1"/>
          </p:cNvGraphicFramePr>
          <p:nvPr/>
        </p:nvGraphicFramePr>
        <p:xfrm>
          <a:off x="5797104" y="4733875"/>
          <a:ext cx="6477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812520" imgH="533160" progId="Equation.DSMT4">
                  <p:embed/>
                </p:oleObj>
              </mc:Choice>
              <mc:Fallback>
                <p:oleObj name="Equation" r:id="rId38" imgW="812520" imgH="533160" progId="Equation.DSMT4">
                  <p:embed/>
                  <p:pic>
                    <p:nvPicPr>
                      <p:cNvPr id="53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7104" y="4733875"/>
                        <a:ext cx="64770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30"/>
          <p:cNvGraphicFramePr>
            <a:graphicFrameLocks noChangeAspect="1"/>
          </p:cNvGraphicFramePr>
          <p:nvPr/>
        </p:nvGraphicFramePr>
        <p:xfrm>
          <a:off x="6589267" y="4711650"/>
          <a:ext cx="1651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650960" imgH="444240" progId="Equation.DSMT4">
                  <p:embed/>
                </p:oleObj>
              </mc:Choice>
              <mc:Fallback>
                <p:oleObj name="Equation" r:id="rId40" imgW="1650960" imgH="444240" progId="Equation.DSMT4">
                  <p:embed/>
                  <p:pic>
                    <p:nvPicPr>
                      <p:cNvPr id="54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9267" y="4711650"/>
                        <a:ext cx="1651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31"/>
          <p:cNvGraphicFramePr>
            <a:graphicFrameLocks noChangeAspect="1"/>
          </p:cNvGraphicFramePr>
          <p:nvPr/>
        </p:nvGraphicFramePr>
        <p:xfrm>
          <a:off x="6500367" y="5360938"/>
          <a:ext cx="952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952200" imgH="444240" progId="Equation.DSMT4">
                  <p:embed/>
                </p:oleObj>
              </mc:Choice>
              <mc:Fallback>
                <p:oleObj name="Equation" r:id="rId42" imgW="952200" imgH="444240" progId="Equation.DSMT4">
                  <p:embed/>
                  <p:pic>
                    <p:nvPicPr>
                      <p:cNvPr id="55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0367" y="5360938"/>
                        <a:ext cx="952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32"/>
          <p:cNvGraphicFramePr>
            <a:graphicFrameLocks noChangeAspect="1"/>
          </p:cNvGraphicFramePr>
          <p:nvPr/>
        </p:nvGraphicFramePr>
        <p:xfrm>
          <a:off x="6195567" y="6153100"/>
          <a:ext cx="168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688760" imgH="444240" progId="Equation.DSMT4">
                  <p:embed/>
                </p:oleObj>
              </mc:Choice>
              <mc:Fallback>
                <p:oleObj name="Equation" r:id="rId44" imgW="1688760" imgH="444240" progId="Equation.DSMT4">
                  <p:embed/>
                  <p:pic>
                    <p:nvPicPr>
                      <p:cNvPr id="56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5567" y="6153100"/>
                        <a:ext cx="1689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34"/>
          <p:cNvGraphicFramePr>
            <a:graphicFrameLocks noChangeAspect="1"/>
          </p:cNvGraphicFramePr>
          <p:nvPr/>
        </p:nvGraphicFramePr>
        <p:xfrm>
          <a:off x="7944846" y="6165304"/>
          <a:ext cx="724046" cy="4455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495000" imgH="304560" progId="Equation.DSMT4">
                  <p:embed/>
                </p:oleObj>
              </mc:Choice>
              <mc:Fallback>
                <p:oleObj name="Equation" r:id="rId46" imgW="495000" imgH="304560" progId="Equation.DSMT4">
                  <p:embed/>
                  <p:pic>
                    <p:nvPicPr>
                      <p:cNvPr id="57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44846" y="6165304"/>
                        <a:ext cx="724046" cy="44556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35"/>
          <p:cNvGraphicFramePr>
            <a:graphicFrameLocks noChangeAspect="1"/>
          </p:cNvGraphicFramePr>
          <p:nvPr/>
        </p:nvGraphicFramePr>
        <p:xfrm>
          <a:off x="5407025" y="3932188"/>
          <a:ext cx="67786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660240" imgH="444240" progId="Equation.DSMT4">
                  <p:embed/>
                </p:oleObj>
              </mc:Choice>
              <mc:Fallback>
                <p:oleObj name="Equation" r:id="rId48" imgW="660240" imgH="444240" progId="Equation.DSMT4">
                  <p:embed/>
                  <p:pic>
                    <p:nvPicPr>
                      <p:cNvPr id="58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7025" y="3932188"/>
                        <a:ext cx="677863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36"/>
          <p:cNvGraphicFramePr>
            <a:graphicFrameLocks noChangeAspect="1"/>
          </p:cNvGraphicFramePr>
          <p:nvPr/>
        </p:nvGraphicFramePr>
        <p:xfrm>
          <a:off x="6516688" y="3284488"/>
          <a:ext cx="271462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203040" imgH="215640" progId="Equation.DSMT4">
                  <p:embed/>
                </p:oleObj>
              </mc:Choice>
              <mc:Fallback>
                <p:oleObj name="Equation" r:id="rId50" imgW="203040" imgH="215640" progId="Equation.DSMT4">
                  <p:embed/>
                  <p:pic>
                    <p:nvPicPr>
                      <p:cNvPr id="59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688" y="3284488"/>
                        <a:ext cx="271462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37"/>
          <p:cNvGraphicFramePr>
            <a:graphicFrameLocks noChangeAspect="1"/>
          </p:cNvGraphicFramePr>
          <p:nvPr/>
        </p:nvGraphicFramePr>
        <p:xfrm>
          <a:off x="5364163" y="3140025"/>
          <a:ext cx="279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279360" imgH="228600" progId="Equation.DSMT4">
                  <p:embed/>
                </p:oleObj>
              </mc:Choice>
              <mc:Fallback>
                <p:oleObj name="Equation" r:id="rId52" imgW="279360" imgH="228600" progId="Equation.DSMT4">
                  <p:embed/>
                  <p:pic>
                    <p:nvPicPr>
                      <p:cNvPr id="6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3140025"/>
                        <a:ext cx="2794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46685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35" grpId="0"/>
      <p:bldP spid="40" grpId="0"/>
      <p:bldP spid="4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79595" y="908720"/>
            <a:ext cx="1944135" cy="1800200"/>
            <a:chOff x="778" y="1075"/>
            <a:chExt cx="1838" cy="1824"/>
          </a:xfrm>
          <a:solidFill>
            <a:schemeClr val="accent2">
              <a:lumMod val="20000"/>
              <a:lumOff val="80000"/>
            </a:schemeClr>
          </a:solidFill>
        </p:grpSpPr>
        <p:grpSp>
          <p:nvGrpSpPr>
            <p:cNvPr id="10" name="Group 4"/>
            <p:cNvGrpSpPr>
              <a:grpSpLocks/>
            </p:cNvGrpSpPr>
            <p:nvPr/>
          </p:nvGrpSpPr>
          <p:grpSpPr bwMode="auto">
            <a:xfrm>
              <a:off x="1054" y="1075"/>
              <a:ext cx="1562" cy="1533"/>
              <a:chOff x="3713" y="2538"/>
              <a:chExt cx="1562" cy="1533"/>
            </a:xfrm>
            <a:grpFill/>
          </p:grpSpPr>
          <p:grpSp>
            <p:nvGrpSpPr>
              <p:cNvPr id="11" name="Group 5"/>
              <p:cNvGrpSpPr>
                <a:grpSpLocks/>
              </p:cNvGrpSpPr>
              <p:nvPr/>
            </p:nvGrpSpPr>
            <p:grpSpPr bwMode="auto">
              <a:xfrm>
                <a:off x="3725" y="2538"/>
                <a:ext cx="1550" cy="1533"/>
                <a:chOff x="604" y="1700"/>
                <a:chExt cx="1811" cy="1821"/>
              </a:xfrm>
              <a:grpFill/>
            </p:grpSpPr>
            <p:sp>
              <p:nvSpPr>
                <p:cNvPr id="9222" name="AutoShape 6"/>
                <p:cNvSpPr>
                  <a:spLocks noChangeArrowheads="1"/>
                </p:cNvSpPr>
                <p:nvPr/>
              </p:nvSpPr>
              <p:spPr bwMode="auto">
                <a:xfrm>
                  <a:off x="613" y="1700"/>
                  <a:ext cx="1802" cy="1821"/>
                </a:xfrm>
                <a:prstGeom prst="rtTriangle">
                  <a:avLst/>
                </a:prstGeom>
                <a:grp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9223" name="Line 7"/>
                <p:cNvSpPr>
                  <a:spLocks noChangeShapeType="1"/>
                </p:cNvSpPr>
                <p:nvPr/>
              </p:nvSpPr>
              <p:spPr bwMode="auto">
                <a:xfrm>
                  <a:off x="604" y="3298"/>
                  <a:ext cx="288" cy="0"/>
                </a:xfrm>
                <a:prstGeom prst="line">
                  <a:avLst/>
                </a:prstGeom>
                <a:grp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9224" name="Line 8"/>
                <p:cNvSpPr>
                  <a:spLocks noChangeShapeType="1"/>
                </p:cNvSpPr>
                <p:nvPr/>
              </p:nvSpPr>
              <p:spPr bwMode="auto">
                <a:xfrm>
                  <a:off x="892" y="3298"/>
                  <a:ext cx="0" cy="223"/>
                </a:xfrm>
                <a:prstGeom prst="line">
                  <a:avLst/>
                </a:prstGeom>
                <a:grp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12" name="Group 9"/>
              <p:cNvGrpSpPr>
                <a:grpSpLocks/>
              </p:cNvGrpSpPr>
              <p:nvPr/>
            </p:nvGrpSpPr>
            <p:grpSpPr bwMode="auto">
              <a:xfrm>
                <a:off x="3713" y="2816"/>
                <a:ext cx="1285" cy="1195"/>
                <a:chOff x="621" y="2012"/>
                <a:chExt cx="1576" cy="1495"/>
              </a:xfrm>
              <a:grpFill/>
            </p:grpSpPr>
            <p:sp>
              <p:nvSpPr>
                <p:cNvPr id="9226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621" y="2012"/>
                  <a:ext cx="412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CA" dirty="0">
                      <a:latin typeface="Arial" charset="0"/>
                    </a:rPr>
                    <a:t>45°</a:t>
                  </a:r>
                  <a:endParaRPr lang="en-US" baseline="30000" dirty="0">
                    <a:latin typeface="Arial" charset="0"/>
                  </a:endParaRPr>
                </a:p>
              </p:txBody>
            </p:sp>
            <p:sp>
              <p:nvSpPr>
                <p:cNvPr id="9227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1784" y="3216"/>
                  <a:ext cx="413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CA" dirty="0">
                      <a:latin typeface="Arial" charset="0"/>
                    </a:rPr>
                    <a:t>45°</a:t>
                  </a:r>
                  <a:endParaRPr lang="en-US" baseline="30000" dirty="0">
                    <a:latin typeface="Arial" charset="0"/>
                  </a:endParaRPr>
                </a:p>
              </p:txBody>
            </p:sp>
          </p:grpSp>
        </p:grpSp>
        <p:sp>
          <p:nvSpPr>
            <p:cNvPr id="9236" name="Text Box 20"/>
            <p:cNvSpPr txBox="1">
              <a:spLocks noChangeArrowheads="1"/>
            </p:cNvSpPr>
            <p:nvPr/>
          </p:nvSpPr>
          <p:spPr bwMode="auto">
            <a:xfrm>
              <a:off x="1726" y="2611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CA" sz="2400" dirty="0">
                  <a:latin typeface="Arial" charset="0"/>
                </a:rPr>
                <a:t>5</a:t>
              </a:r>
              <a:endParaRPr lang="en-US" sz="2400" dirty="0">
                <a:latin typeface="Arial" charset="0"/>
              </a:endParaRPr>
            </a:p>
          </p:txBody>
        </p:sp>
        <p:sp>
          <p:nvSpPr>
            <p:cNvPr id="9237" name="Text Box 21"/>
            <p:cNvSpPr txBox="1">
              <a:spLocks noChangeArrowheads="1"/>
            </p:cNvSpPr>
            <p:nvPr/>
          </p:nvSpPr>
          <p:spPr bwMode="auto">
            <a:xfrm>
              <a:off x="1770" y="1440"/>
              <a:ext cx="1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CA" sz="2400" dirty="0">
                  <a:latin typeface="Arial" charset="0"/>
                </a:rPr>
                <a:t>r</a:t>
              </a:r>
              <a:endParaRPr lang="en-US" sz="2400" dirty="0">
                <a:latin typeface="Arial" charset="0"/>
              </a:endParaRPr>
            </a:p>
          </p:txBody>
        </p:sp>
        <p:sp>
          <p:nvSpPr>
            <p:cNvPr id="9239" name="Text Box 23"/>
            <p:cNvSpPr txBox="1">
              <a:spLocks noChangeArrowheads="1"/>
            </p:cNvSpPr>
            <p:nvPr/>
          </p:nvSpPr>
          <p:spPr bwMode="auto">
            <a:xfrm>
              <a:off x="778" y="1748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CA" sz="2400" dirty="0">
                  <a:latin typeface="Arial" charset="0"/>
                </a:rPr>
                <a:t>q</a:t>
              </a:r>
              <a:endParaRPr lang="en-US" sz="2400" dirty="0">
                <a:latin typeface="Arial" charset="0"/>
              </a:endParaRPr>
            </a:p>
          </p:txBody>
        </p:sp>
      </p:grpSp>
      <p:grpSp>
        <p:nvGrpSpPr>
          <p:cNvPr id="13" name="Group 28"/>
          <p:cNvGrpSpPr>
            <a:grpSpLocks/>
          </p:cNvGrpSpPr>
          <p:nvPr/>
        </p:nvGrpSpPr>
        <p:grpSpPr bwMode="auto">
          <a:xfrm>
            <a:off x="4284007" y="908720"/>
            <a:ext cx="2016184" cy="1709385"/>
            <a:chOff x="3284" y="1066"/>
            <a:chExt cx="1877" cy="1533"/>
          </a:xfrm>
          <a:solidFill>
            <a:schemeClr val="accent2">
              <a:lumMod val="20000"/>
              <a:lumOff val="80000"/>
            </a:schemeClr>
          </a:solidFill>
        </p:grpSpPr>
        <p:grpSp>
          <p:nvGrpSpPr>
            <p:cNvPr id="14" name="Group 12"/>
            <p:cNvGrpSpPr>
              <a:grpSpLocks/>
            </p:cNvGrpSpPr>
            <p:nvPr/>
          </p:nvGrpSpPr>
          <p:grpSpPr bwMode="auto">
            <a:xfrm>
              <a:off x="3551" y="1066"/>
              <a:ext cx="1610" cy="1533"/>
              <a:chOff x="3665" y="2538"/>
              <a:chExt cx="1610" cy="1533"/>
            </a:xfrm>
            <a:grpFill/>
          </p:grpSpPr>
          <p:grpSp>
            <p:nvGrpSpPr>
              <p:cNvPr id="15" name="Group 13"/>
              <p:cNvGrpSpPr>
                <a:grpSpLocks/>
              </p:cNvGrpSpPr>
              <p:nvPr/>
            </p:nvGrpSpPr>
            <p:grpSpPr bwMode="auto">
              <a:xfrm>
                <a:off x="3725" y="2538"/>
                <a:ext cx="1550" cy="1533"/>
                <a:chOff x="604" y="1700"/>
                <a:chExt cx="1811" cy="1821"/>
              </a:xfrm>
              <a:grpFill/>
            </p:grpSpPr>
            <p:sp>
              <p:nvSpPr>
                <p:cNvPr id="9230" name="AutoShape 14"/>
                <p:cNvSpPr>
                  <a:spLocks noChangeArrowheads="1"/>
                </p:cNvSpPr>
                <p:nvPr/>
              </p:nvSpPr>
              <p:spPr bwMode="auto">
                <a:xfrm>
                  <a:off x="613" y="1700"/>
                  <a:ext cx="1802" cy="1821"/>
                </a:xfrm>
                <a:prstGeom prst="rtTriangle">
                  <a:avLst/>
                </a:prstGeom>
                <a:grp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9231" name="Line 15"/>
                <p:cNvSpPr>
                  <a:spLocks noChangeShapeType="1"/>
                </p:cNvSpPr>
                <p:nvPr/>
              </p:nvSpPr>
              <p:spPr bwMode="auto">
                <a:xfrm>
                  <a:off x="604" y="3298"/>
                  <a:ext cx="288" cy="0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9232" name="Line 16"/>
                <p:cNvSpPr>
                  <a:spLocks noChangeShapeType="1"/>
                </p:cNvSpPr>
                <p:nvPr/>
              </p:nvSpPr>
              <p:spPr bwMode="auto">
                <a:xfrm>
                  <a:off x="892" y="3298"/>
                  <a:ext cx="0" cy="223"/>
                </a:xfrm>
                <a:prstGeom prst="line">
                  <a:avLst/>
                </a:prstGeom>
                <a:grp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16" name="Group 17"/>
              <p:cNvGrpSpPr>
                <a:grpSpLocks/>
              </p:cNvGrpSpPr>
              <p:nvPr/>
            </p:nvGrpSpPr>
            <p:grpSpPr bwMode="auto">
              <a:xfrm>
                <a:off x="3665" y="2822"/>
                <a:ext cx="1344" cy="1200"/>
                <a:chOff x="560" y="2020"/>
                <a:chExt cx="1650" cy="1504"/>
              </a:xfrm>
              <a:grpFill/>
            </p:grpSpPr>
            <p:sp>
              <p:nvSpPr>
                <p:cNvPr id="9234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560" y="2020"/>
                  <a:ext cx="413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CA" dirty="0">
                      <a:latin typeface="Arial" charset="0"/>
                    </a:rPr>
                    <a:t>45°</a:t>
                  </a:r>
                  <a:endParaRPr lang="en-US" baseline="30000" dirty="0">
                    <a:latin typeface="Arial" charset="0"/>
                  </a:endParaRPr>
                </a:p>
              </p:txBody>
            </p:sp>
            <p:sp>
              <p:nvSpPr>
                <p:cNvPr id="9235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797" y="3233"/>
                  <a:ext cx="413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CA" dirty="0">
                      <a:latin typeface="Arial" charset="0"/>
                    </a:rPr>
                    <a:t>45°</a:t>
                  </a:r>
                  <a:endParaRPr lang="en-US" baseline="30000" dirty="0">
                    <a:latin typeface="Arial" charset="0"/>
                  </a:endParaRPr>
                </a:p>
              </p:txBody>
            </p:sp>
          </p:grpSp>
        </p:grpSp>
        <p:sp>
          <p:nvSpPr>
            <p:cNvPr id="9238" name="Text Box 22"/>
            <p:cNvSpPr txBox="1">
              <a:spLocks noChangeArrowheads="1"/>
            </p:cNvSpPr>
            <p:nvPr/>
          </p:nvSpPr>
          <p:spPr bwMode="auto">
            <a:xfrm>
              <a:off x="3284" y="1776"/>
              <a:ext cx="2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CA" sz="2400" dirty="0">
                  <a:latin typeface="Arial" charset="0"/>
                </a:rPr>
                <a:t>m</a:t>
              </a:r>
              <a:endParaRPr lang="en-US" sz="2400" dirty="0">
                <a:latin typeface="Arial" charset="0"/>
              </a:endParaRPr>
            </a:p>
          </p:txBody>
        </p:sp>
        <p:sp>
          <p:nvSpPr>
            <p:cNvPr id="9242" name="Text Box 26"/>
            <p:cNvSpPr txBox="1">
              <a:spLocks noChangeArrowheads="1"/>
            </p:cNvSpPr>
            <p:nvPr/>
          </p:nvSpPr>
          <p:spPr bwMode="auto">
            <a:xfrm>
              <a:off x="4290" y="1518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CA" sz="2400" dirty="0">
                  <a:latin typeface="Arial" charset="0"/>
                </a:rPr>
                <a:t>n</a:t>
              </a:r>
              <a:endParaRPr lang="en-US" sz="2400" dirty="0">
                <a:latin typeface="Arial" charset="0"/>
              </a:endParaRPr>
            </a:p>
          </p:txBody>
        </p:sp>
      </p:grp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555776" y="1124744"/>
          <a:ext cx="73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36560" imgH="380880" progId="Equation.DSMT4">
                  <p:embed/>
                </p:oleObj>
              </mc:Choice>
              <mc:Fallback>
                <p:oleObj name="Equation" r:id="rId3" imgW="736560" imgH="38088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1124744"/>
                        <a:ext cx="736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495451" y="1812132"/>
          <a:ext cx="1447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47560" imgH="444240" progId="Equation.DSMT4">
                  <p:embed/>
                </p:oleObj>
              </mc:Choice>
              <mc:Fallback>
                <p:oleObj name="Equation" r:id="rId5" imgW="1447560" imgH="44424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451" y="1812132"/>
                        <a:ext cx="1447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681440" y="1039391"/>
          <a:ext cx="1257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57120" imgH="444240" progId="Equation.DSMT4">
                  <p:embed/>
                </p:oleObj>
              </mc:Choice>
              <mc:Fallback>
                <p:oleObj name="Equation" r:id="rId7" imgW="1257120" imgH="4442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1440" y="1039391"/>
                        <a:ext cx="1257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6732240" y="1772816"/>
          <a:ext cx="191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17360" imgH="444240" progId="Equation.DSMT4">
                  <p:embed/>
                </p:oleObj>
              </mc:Choice>
              <mc:Fallback>
                <p:oleObj name="Equation" r:id="rId9" imgW="1917360" imgH="44424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1772816"/>
                        <a:ext cx="191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744688" y="2399507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27000" imgH="444240" progId="Equation.DSMT4">
                  <p:embed/>
                </p:oleObj>
              </mc:Choice>
              <mc:Fallback>
                <p:oleObj name="Equation" r:id="rId11" imgW="927000" imgH="44424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4688" y="2399507"/>
                        <a:ext cx="927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743353" y="2453854"/>
          <a:ext cx="1193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93760" imgH="317160" progId="Equation.DSMT4">
                  <p:embed/>
                </p:oleObj>
              </mc:Choice>
              <mc:Fallback>
                <p:oleObj name="Equation" r:id="rId13" imgW="1193760" imgH="31716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3353" y="2453854"/>
                        <a:ext cx="11938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7999065" y="2447504"/>
          <a:ext cx="635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34680" imgH="317160" progId="Equation.DSMT4">
                  <p:embed/>
                </p:oleObj>
              </mc:Choice>
              <mc:Fallback>
                <p:oleObj name="Equation" r:id="rId15" imgW="634680" imgH="31716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9065" y="2447504"/>
                        <a:ext cx="6350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9" name="Title 9"/>
          <p:cNvSpPr>
            <a:spLocks noGrp="1"/>
          </p:cNvSpPr>
          <p:nvPr>
            <p:ph type="title"/>
          </p:nvPr>
        </p:nvSpPr>
        <p:spPr>
          <a:xfrm>
            <a:off x="107504" y="44624"/>
            <a:ext cx="8496944" cy="850106"/>
          </a:xfrm>
        </p:spPr>
        <p:txBody>
          <a:bodyPr>
            <a:normAutofit fontScale="90000"/>
          </a:bodyPr>
          <a:lstStyle/>
          <a:p>
            <a:pPr algn="l"/>
            <a:r>
              <a:rPr lang="en-CA" sz="2800" dirty="0"/>
              <a:t>Practice: Use the special triangles to determine the lengths of the unknown sides</a:t>
            </a:r>
          </a:p>
        </p:txBody>
      </p:sp>
      <p:grpSp>
        <p:nvGrpSpPr>
          <p:cNvPr id="33" name="Group 27"/>
          <p:cNvGrpSpPr>
            <a:grpSpLocks/>
          </p:cNvGrpSpPr>
          <p:nvPr/>
        </p:nvGrpSpPr>
        <p:grpSpPr bwMode="auto">
          <a:xfrm>
            <a:off x="4283968" y="3648794"/>
            <a:ext cx="1798390" cy="2300486"/>
            <a:chOff x="3450" y="1073"/>
            <a:chExt cx="1405" cy="1812"/>
          </a:xfrm>
          <a:solidFill>
            <a:schemeClr val="tx2">
              <a:lumMod val="20000"/>
              <a:lumOff val="80000"/>
            </a:schemeClr>
          </a:solidFill>
        </p:grpSpPr>
        <p:grpSp>
          <p:nvGrpSpPr>
            <p:cNvPr id="34" name="Group 19"/>
            <p:cNvGrpSpPr>
              <a:grpSpLocks/>
            </p:cNvGrpSpPr>
            <p:nvPr/>
          </p:nvGrpSpPr>
          <p:grpSpPr bwMode="auto">
            <a:xfrm>
              <a:off x="3724" y="1073"/>
              <a:ext cx="1131" cy="1596"/>
              <a:chOff x="3724" y="1253"/>
              <a:chExt cx="1131" cy="1596"/>
            </a:xfrm>
            <a:grpFill/>
          </p:grpSpPr>
          <p:grpSp>
            <p:nvGrpSpPr>
              <p:cNvPr id="38" name="Group 4"/>
              <p:cNvGrpSpPr>
                <a:grpSpLocks/>
              </p:cNvGrpSpPr>
              <p:nvPr/>
            </p:nvGrpSpPr>
            <p:grpSpPr bwMode="auto">
              <a:xfrm>
                <a:off x="3783" y="1253"/>
                <a:ext cx="1072" cy="1536"/>
                <a:chOff x="3488" y="2176"/>
                <a:chExt cx="1072" cy="1536"/>
              </a:xfrm>
              <a:grpFill/>
            </p:grpSpPr>
            <p:sp>
              <p:nvSpPr>
                <p:cNvPr id="42" name="AutoShape 5"/>
                <p:cNvSpPr>
                  <a:spLocks noChangeArrowheads="1"/>
                </p:cNvSpPr>
                <p:nvPr/>
              </p:nvSpPr>
              <p:spPr bwMode="auto">
                <a:xfrm>
                  <a:off x="3488" y="2176"/>
                  <a:ext cx="1072" cy="1536"/>
                </a:xfrm>
                <a:prstGeom prst="rtTriangle">
                  <a:avLst/>
                </a:prstGeom>
                <a:grp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43" name="Line 6"/>
                <p:cNvSpPr>
                  <a:spLocks noChangeShapeType="1"/>
                </p:cNvSpPr>
                <p:nvPr/>
              </p:nvSpPr>
              <p:spPr bwMode="auto">
                <a:xfrm>
                  <a:off x="3488" y="3516"/>
                  <a:ext cx="208" cy="4"/>
                </a:xfrm>
                <a:prstGeom prst="line">
                  <a:avLst/>
                </a:prstGeom>
                <a:grp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4" name="Line 7"/>
                <p:cNvSpPr>
                  <a:spLocks noChangeShapeType="1"/>
                </p:cNvSpPr>
                <p:nvPr/>
              </p:nvSpPr>
              <p:spPr bwMode="auto">
                <a:xfrm>
                  <a:off x="3704" y="3520"/>
                  <a:ext cx="0" cy="184"/>
                </a:xfrm>
                <a:prstGeom prst="line">
                  <a:avLst/>
                </a:prstGeom>
                <a:grp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39" name="Group 12"/>
              <p:cNvGrpSpPr>
                <a:grpSpLocks/>
              </p:cNvGrpSpPr>
              <p:nvPr/>
            </p:nvGrpSpPr>
            <p:grpSpPr bwMode="auto">
              <a:xfrm>
                <a:off x="3724" y="1586"/>
                <a:ext cx="1103" cy="1263"/>
                <a:chOff x="3305" y="2639"/>
                <a:chExt cx="1103" cy="1263"/>
              </a:xfrm>
              <a:grpFill/>
            </p:grpSpPr>
            <p:sp>
              <p:nvSpPr>
                <p:cNvPr id="40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931" y="3611"/>
                  <a:ext cx="477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  <a:defRPr/>
                  </a:pPr>
                  <a:r>
                    <a:rPr lang="en-CA" dirty="0">
                      <a:latin typeface="Arial" charset="0"/>
                    </a:rPr>
                    <a:t>60°</a:t>
                  </a:r>
                  <a:endParaRPr lang="en-US" baseline="30000" dirty="0">
                    <a:latin typeface="Arial" charset="0"/>
                  </a:endParaRPr>
                </a:p>
              </p:txBody>
            </p:sp>
            <p:sp>
              <p:nvSpPr>
                <p:cNvPr id="41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3305" y="2639"/>
                  <a:ext cx="514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  <a:defRPr/>
                  </a:pPr>
                  <a:r>
                    <a:rPr lang="en-CA" dirty="0">
                      <a:latin typeface="Arial" charset="0"/>
                    </a:rPr>
                    <a:t>30°</a:t>
                  </a:r>
                  <a:endParaRPr lang="en-US" baseline="30000" dirty="0">
                    <a:latin typeface="Arial" charset="0"/>
                  </a:endParaRPr>
                </a:p>
              </p:txBody>
            </p:sp>
          </p:grpSp>
        </p:grpSp>
        <p:sp>
          <p:nvSpPr>
            <p:cNvPr id="35" name="Text Box 21"/>
            <p:cNvSpPr txBox="1">
              <a:spLocks noChangeArrowheads="1"/>
            </p:cNvSpPr>
            <p:nvPr/>
          </p:nvSpPr>
          <p:spPr bwMode="auto">
            <a:xfrm>
              <a:off x="4196" y="2597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CA" sz="2400" dirty="0">
                  <a:latin typeface="Arial" charset="0"/>
                </a:rPr>
                <a:t>s</a:t>
              </a:r>
              <a:endParaRPr lang="en-US" sz="2400" dirty="0">
                <a:latin typeface="Arial" charset="0"/>
              </a:endParaRPr>
            </a:p>
          </p:txBody>
        </p:sp>
        <p:sp>
          <p:nvSpPr>
            <p:cNvPr id="36" name="Text Box 22"/>
            <p:cNvSpPr txBox="1">
              <a:spLocks noChangeArrowheads="1"/>
            </p:cNvSpPr>
            <p:nvPr/>
          </p:nvSpPr>
          <p:spPr bwMode="auto">
            <a:xfrm>
              <a:off x="4374" y="1664"/>
              <a:ext cx="16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CA" sz="2400">
                  <a:latin typeface="Arial" charset="0"/>
                </a:rPr>
                <a:t>t</a:t>
              </a:r>
              <a:endParaRPr lang="en-US" sz="2400">
                <a:latin typeface="Arial" charset="0"/>
              </a:endParaRPr>
            </a:p>
          </p:txBody>
        </p:sp>
        <p:sp>
          <p:nvSpPr>
            <p:cNvPr id="37" name="Text Box 23"/>
            <p:cNvSpPr txBox="1">
              <a:spLocks noChangeArrowheads="1"/>
            </p:cNvSpPr>
            <p:nvPr/>
          </p:nvSpPr>
          <p:spPr bwMode="auto">
            <a:xfrm>
              <a:off x="3450" y="1852"/>
              <a:ext cx="3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CA" sz="2400" dirty="0">
                  <a:latin typeface="Arial" charset="0"/>
                </a:rPr>
                <a:t>10</a:t>
              </a:r>
              <a:endParaRPr lang="en-US" sz="2400" dirty="0">
                <a:latin typeface="Arial" charset="0"/>
              </a:endParaRPr>
            </a:p>
          </p:txBody>
        </p:sp>
      </p:grpSp>
      <p:grpSp>
        <p:nvGrpSpPr>
          <p:cNvPr id="45" name="Group 26"/>
          <p:cNvGrpSpPr>
            <a:grpSpLocks/>
          </p:cNvGrpSpPr>
          <p:nvPr/>
        </p:nvGrpSpPr>
        <p:grpSpPr bwMode="auto">
          <a:xfrm>
            <a:off x="251520" y="3642444"/>
            <a:ext cx="1662782" cy="2234828"/>
            <a:chOff x="815" y="1068"/>
            <a:chExt cx="1326" cy="1821"/>
          </a:xfrm>
          <a:solidFill>
            <a:schemeClr val="tx2">
              <a:lumMod val="20000"/>
              <a:lumOff val="80000"/>
            </a:schemeClr>
          </a:solidFill>
        </p:grpSpPr>
        <p:grpSp>
          <p:nvGrpSpPr>
            <p:cNvPr id="46" name="Group 18"/>
            <p:cNvGrpSpPr>
              <a:grpSpLocks/>
            </p:cNvGrpSpPr>
            <p:nvPr/>
          </p:nvGrpSpPr>
          <p:grpSpPr bwMode="auto">
            <a:xfrm>
              <a:off x="1012" y="1068"/>
              <a:ext cx="1129" cy="1592"/>
              <a:chOff x="1012" y="1257"/>
              <a:chExt cx="1129" cy="1592"/>
            </a:xfrm>
            <a:grpFill/>
          </p:grpSpPr>
          <p:grpSp>
            <p:nvGrpSpPr>
              <p:cNvPr id="50" name="Group 8"/>
              <p:cNvGrpSpPr>
                <a:grpSpLocks/>
              </p:cNvGrpSpPr>
              <p:nvPr/>
            </p:nvGrpSpPr>
            <p:grpSpPr bwMode="auto">
              <a:xfrm>
                <a:off x="1069" y="1257"/>
                <a:ext cx="1072" cy="1536"/>
                <a:chOff x="3488" y="2176"/>
                <a:chExt cx="1072" cy="1536"/>
              </a:xfrm>
              <a:grpFill/>
            </p:grpSpPr>
            <p:sp>
              <p:nvSpPr>
                <p:cNvPr id="54" name="AutoShape 9"/>
                <p:cNvSpPr>
                  <a:spLocks noChangeArrowheads="1"/>
                </p:cNvSpPr>
                <p:nvPr/>
              </p:nvSpPr>
              <p:spPr bwMode="auto">
                <a:xfrm>
                  <a:off x="3488" y="2176"/>
                  <a:ext cx="1072" cy="1536"/>
                </a:xfrm>
                <a:prstGeom prst="rtTriangle">
                  <a:avLst/>
                </a:prstGeom>
                <a:grp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55" name="Line 10"/>
                <p:cNvSpPr>
                  <a:spLocks noChangeShapeType="1"/>
                </p:cNvSpPr>
                <p:nvPr/>
              </p:nvSpPr>
              <p:spPr bwMode="auto">
                <a:xfrm>
                  <a:off x="3488" y="3516"/>
                  <a:ext cx="208" cy="4"/>
                </a:xfrm>
                <a:prstGeom prst="line">
                  <a:avLst/>
                </a:prstGeom>
                <a:grp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6" name="Line 11"/>
                <p:cNvSpPr>
                  <a:spLocks noChangeShapeType="1"/>
                </p:cNvSpPr>
                <p:nvPr/>
              </p:nvSpPr>
              <p:spPr bwMode="auto">
                <a:xfrm>
                  <a:off x="3704" y="3520"/>
                  <a:ext cx="0" cy="184"/>
                </a:xfrm>
                <a:prstGeom prst="line">
                  <a:avLst/>
                </a:prstGeom>
                <a:grp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51" name="Group 15"/>
              <p:cNvGrpSpPr>
                <a:grpSpLocks/>
              </p:cNvGrpSpPr>
              <p:nvPr/>
            </p:nvGrpSpPr>
            <p:grpSpPr bwMode="auto">
              <a:xfrm>
                <a:off x="1012" y="1601"/>
                <a:ext cx="1123" cy="1248"/>
                <a:chOff x="3305" y="2633"/>
                <a:chExt cx="1123" cy="1248"/>
              </a:xfrm>
              <a:grpFill/>
            </p:grpSpPr>
            <p:sp>
              <p:nvSpPr>
                <p:cNvPr id="52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3969" y="3580"/>
                  <a:ext cx="459" cy="30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  <a:defRPr/>
                  </a:pPr>
                  <a:r>
                    <a:rPr lang="en-CA" dirty="0">
                      <a:latin typeface="Arial" charset="0"/>
                    </a:rPr>
                    <a:t>60°</a:t>
                  </a:r>
                  <a:endParaRPr lang="en-US" baseline="30000" dirty="0">
                    <a:latin typeface="Arial" charset="0"/>
                  </a:endParaRPr>
                </a:p>
              </p:txBody>
            </p:sp>
            <p:sp>
              <p:nvSpPr>
                <p:cNvPr id="53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3305" y="2633"/>
                  <a:ext cx="435" cy="30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  <a:defRPr/>
                  </a:pPr>
                  <a:r>
                    <a:rPr lang="en-CA" dirty="0">
                      <a:latin typeface="Arial" charset="0"/>
                    </a:rPr>
                    <a:t>30°</a:t>
                  </a:r>
                  <a:endParaRPr lang="en-US" baseline="30000" dirty="0">
                    <a:latin typeface="Arial" charset="0"/>
                  </a:endParaRPr>
                </a:p>
              </p:txBody>
            </p:sp>
          </p:grpSp>
        </p:grpSp>
        <p:sp>
          <p:nvSpPr>
            <p:cNvPr id="47" name="Text Box 20"/>
            <p:cNvSpPr txBox="1">
              <a:spLocks noChangeArrowheads="1"/>
            </p:cNvSpPr>
            <p:nvPr/>
          </p:nvSpPr>
          <p:spPr bwMode="auto">
            <a:xfrm>
              <a:off x="1368" y="2601"/>
              <a:ext cx="38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CA" sz="2400" dirty="0">
                  <a:latin typeface="Arial" charset="0"/>
                </a:rPr>
                <a:t>4.5</a:t>
              </a:r>
              <a:endParaRPr lang="en-US" sz="2400" dirty="0">
                <a:latin typeface="Arial" charset="0"/>
              </a:endParaRPr>
            </a:p>
          </p:txBody>
        </p:sp>
        <p:sp>
          <p:nvSpPr>
            <p:cNvPr id="48" name="Text Box 24"/>
            <p:cNvSpPr txBox="1">
              <a:spLocks noChangeArrowheads="1"/>
            </p:cNvSpPr>
            <p:nvPr/>
          </p:nvSpPr>
          <p:spPr bwMode="auto">
            <a:xfrm>
              <a:off x="1595" y="1628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CA" sz="2400" dirty="0">
                  <a:latin typeface="Arial" charset="0"/>
                </a:rPr>
                <a:t>d</a:t>
              </a:r>
              <a:endParaRPr lang="en-US" sz="2400" dirty="0">
                <a:latin typeface="Arial" charset="0"/>
              </a:endParaRPr>
            </a:p>
          </p:txBody>
        </p:sp>
        <p:sp>
          <p:nvSpPr>
            <p:cNvPr id="49" name="Text Box 25"/>
            <p:cNvSpPr txBox="1">
              <a:spLocks noChangeArrowheads="1"/>
            </p:cNvSpPr>
            <p:nvPr/>
          </p:nvSpPr>
          <p:spPr bwMode="auto">
            <a:xfrm>
              <a:off x="815" y="1777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CA" sz="2400" dirty="0">
                  <a:latin typeface="Arial" charset="0"/>
                </a:rPr>
                <a:t>c</a:t>
              </a:r>
              <a:endParaRPr lang="en-US" sz="2400" dirty="0">
                <a:latin typeface="Arial" charset="0"/>
              </a:endParaRPr>
            </a:p>
          </p:txBody>
        </p:sp>
      </p:grpSp>
      <p:graphicFrame>
        <p:nvGraphicFramePr>
          <p:cNvPr id="57" name="Object 2"/>
          <p:cNvGraphicFramePr>
            <a:graphicFrameLocks noChangeAspect="1"/>
          </p:cNvGraphicFramePr>
          <p:nvPr/>
        </p:nvGraphicFramePr>
        <p:xfrm>
          <a:off x="2583458" y="3734296"/>
          <a:ext cx="1701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701720" imgH="444240" progId="Equation.DSMT4">
                  <p:embed/>
                </p:oleObj>
              </mc:Choice>
              <mc:Fallback>
                <p:oleObj name="Equation" r:id="rId17" imgW="1701720" imgH="444240" progId="Equation.DSMT4">
                  <p:embed/>
                  <p:pic>
                    <p:nvPicPr>
                      <p:cNvPr id="5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3458" y="3734296"/>
                        <a:ext cx="1701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3"/>
          <p:cNvGraphicFramePr>
            <a:graphicFrameLocks noChangeAspect="1"/>
          </p:cNvGraphicFramePr>
          <p:nvPr/>
        </p:nvGraphicFramePr>
        <p:xfrm>
          <a:off x="2843808" y="4293096"/>
          <a:ext cx="1181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180800" imgH="444240" progId="Equation.DSMT4">
                  <p:embed/>
                </p:oleObj>
              </mc:Choice>
              <mc:Fallback>
                <p:oleObj name="Equation" r:id="rId19" imgW="1180800" imgH="444240" progId="Equation.DSMT4">
                  <p:embed/>
                  <p:pic>
                    <p:nvPicPr>
                      <p:cNvPr id="5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4293096"/>
                        <a:ext cx="1181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4"/>
          <p:cNvGraphicFramePr>
            <a:graphicFrameLocks noChangeAspect="1"/>
          </p:cNvGraphicFramePr>
          <p:nvPr/>
        </p:nvGraphicFramePr>
        <p:xfrm>
          <a:off x="2537420" y="5130130"/>
          <a:ext cx="1511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511280" imgH="317160" progId="Equation.DSMT4">
                  <p:embed/>
                </p:oleObj>
              </mc:Choice>
              <mc:Fallback>
                <p:oleObj name="Equation" r:id="rId21" imgW="1511280" imgH="317160" progId="Equation.DSMT4">
                  <p:embed/>
                  <p:pic>
                    <p:nvPicPr>
                      <p:cNvPr id="5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7420" y="5130130"/>
                        <a:ext cx="15113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5"/>
          <p:cNvGraphicFramePr>
            <a:graphicFrameLocks noChangeAspect="1"/>
          </p:cNvGraphicFramePr>
          <p:nvPr/>
        </p:nvGraphicFramePr>
        <p:xfrm>
          <a:off x="2869208" y="5631780"/>
          <a:ext cx="482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82400" imgH="317160" progId="Equation.DSMT4">
                  <p:embed/>
                </p:oleObj>
              </mc:Choice>
              <mc:Fallback>
                <p:oleObj name="Equation" r:id="rId23" imgW="482400" imgH="317160" progId="Equation.DSMT4">
                  <p:embed/>
                  <p:pic>
                    <p:nvPicPr>
                      <p:cNvPr id="6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9208" y="5631780"/>
                        <a:ext cx="4826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"/>
          <p:cNvGraphicFramePr>
            <a:graphicFrameLocks noChangeAspect="1"/>
          </p:cNvGraphicFramePr>
          <p:nvPr/>
        </p:nvGraphicFramePr>
        <p:xfrm>
          <a:off x="6228184" y="3501008"/>
          <a:ext cx="1028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028520" imgH="888840" progId="Equation.DSMT4">
                  <p:embed/>
                </p:oleObj>
              </mc:Choice>
              <mc:Fallback>
                <p:oleObj name="Equation" r:id="rId25" imgW="1028520" imgH="888840" progId="Equation.DSMT4">
                  <p:embed/>
                  <p:pic>
                    <p:nvPicPr>
                      <p:cNvPr id="6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3501008"/>
                        <a:ext cx="10287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7"/>
          <p:cNvGraphicFramePr>
            <a:graphicFrameLocks noChangeAspect="1"/>
          </p:cNvGraphicFramePr>
          <p:nvPr/>
        </p:nvGraphicFramePr>
        <p:xfrm>
          <a:off x="6228184" y="4581128"/>
          <a:ext cx="1447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447560" imgH="888840" progId="Equation.DSMT4">
                  <p:embed/>
                </p:oleObj>
              </mc:Choice>
              <mc:Fallback>
                <p:oleObj name="Equation" r:id="rId27" imgW="1447560" imgH="888840" progId="Equation.DSMT4">
                  <p:embed/>
                  <p:pic>
                    <p:nvPicPr>
                      <p:cNvPr id="6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4581128"/>
                        <a:ext cx="14478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8"/>
          <p:cNvGraphicFramePr>
            <a:graphicFrameLocks noChangeAspect="1"/>
          </p:cNvGraphicFramePr>
          <p:nvPr/>
        </p:nvGraphicFramePr>
        <p:xfrm>
          <a:off x="6372200" y="5445224"/>
          <a:ext cx="800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799920" imgH="888840" progId="Equation.DSMT4">
                  <p:embed/>
                </p:oleObj>
              </mc:Choice>
              <mc:Fallback>
                <p:oleObj name="Equation" r:id="rId29" imgW="799920" imgH="888840" progId="Equation.DSMT4">
                  <p:embed/>
                  <p:pic>
                    <p:nvPicPr>
                      <p:cNvPr id="6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00" y="5445224"/>
                        <a:ext cx="8001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6A2DD-DD75-4C7F-8630-F596122CF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911" y="274638"/>
            <a:ext cx="8536899" cy="519841"/>
          </a:xfrm>
        </p:spPr>
        <p:txBody>
          <a:bodyPr>
            <a:normAutofit fontScale="90000"/>
          </a:bodyPr>
          <a:lstStyle/>
          <a:p>
            <a:r>
              <a:rPr lang="en-CA" dirty="0"/>
              <a:t>II) Using Special Triangles in an Unit Circle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EEE4B-33E7-4316-9BF8-791E050E295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4871" y="850692"/>
            <a:ext cx="8746761" cy="1735111"/>
          </a:xfrm>
        </p:spPr>
        <p:txBody>
          <a:bodyPr/>
          <a:lstStyle/>
          <a:p>
            <a:r>
              <a:rPr lang="en-CA" dirty="0"/>
              <a:t>If an angle has a reference angle of 30°, 60°, or 45°, you can use special triangles to find the sine/cosine/tangent of these angles </a:t>
            </a:r>
          </a:p>
          <a:p>
            <a:r>
              <a:rPr lang="en-CA" dirty="0"/>
              <a:t>Ex: Fine the exact value of sine/cosine/tangent of 330°</a:t>
            </a:r>
          </a:p>
        </p:txBody>
      </p:sp>
      <p:grpSp>
        <p:nvGrpSpPr>
          <p:cNvPr id="4" name="Group 10">
            <a:extLst>
              <a:ext uri="{FF2B5EF4-FFF2-40B4-BE49-F238E27FC236}">
                <a16:creationId xmlns:a16="http://schemas.microsoft.com/office/drawing/2014/main" id="{272CDB78-AFA8-4CB8-BF14-844BD2EF92E8}"/>
              </a:ext>
            </a:extLst>
          </p:cNvPr>
          <p:cNvGrpSpPr>
            <a:grpSpLocks/>
          </p:cNvGrpSpPr>
          <p:nvPr/>
        </p:nvGrpSpPr>
        <p:grpSpPr bwMode="auto">
          <a:xfrm>
            <a:off x="72299" y="3028013"/>
            <a:ext cx="3600296" cy="3270388"/>
            <a:chOff x="1000100" y="2786058"/>
            <a:chExt cx="2571768" cy="2571768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A5A623DF-C2E3-4578-BA66-B79180C8A880}"/>
                </a:ext>
              </a:extLst>
            </p:cNvPr>
            <p:cNvCxnSpPr/>
            <p:nvPr/>
          </p:nvCxnSpPr>
          <p:spPr>
            <a:xfrm>
              <a:off x="1000100" y="4071942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C9CEA462-0507-49CA-BE26-B57A56B9A71F}"/>
                </a:ext>
              </a:extLst>
            </p:cNvPr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7907EA51-E8DC-4A4A-92B0-264208DC2E48}"/>
              </a:ext>
            </a:extLst>
          </p:cNvPr>
          <p:cNvSpPr txBox="1"/>
          <p:nvPr/>
        </p:nvSpPr>
        <p:spPr>
          <a:xfrm>
            <a:off x="3962171" y="2510848"/>
            <a:ext cx="3607078" cy="4154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Q: Which quadrant is 225</a:t>
            </a:r>
            <a:r>
              <a:rPr lang="en-CA" sz="2000" dirty="0">
                <a:solidFill>
                  <a:srgbClr val="FF0000"/>
                </a:solidFill>
              </a:rPr>
              <a:t>°</a:t>
            </a:r>
            <a:r>
              <a:rPr lang="en-CA" sz="2100" dirty="0">
                <a:solidFill>
                  <a:srgbClr val="FF0000"/>
                </a:solidFill>
                <a:latin typeface="+mj-lt"/>
              </a:rPr>
              <a:t>?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A4AA54E-7C1A-4492-B19B-552F4609B4F5}"/>
              </a:ext>
            </a:extLst>
          </p:cNvPr>
          <p:cNvCxnSpPr>
            <a:cxnSpLocks/>
          </p:cNvCxnSpPr>
          <p:nvPr/>
        </p:nvCxnSpPr>
        <p:spPr>
          <a:xfrm flipH="1" flipV="1">
            <a:off x="1873418" y="4668277"/>
            <a:ext cx="1604305" cy="81812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061C630-A7D2-46F1-851E-95D23A5E4E96}"/>
              </a:ext>
            </a:extLst>
          </p:cNvPr>
          <p:cNvSpPr txBox="1"/>
          <p:nvPr/>
        </p:nvSpPr>
        <p:spPr>
          <a:xfrm>
            <a:off x="4007141" y="2960553"/>
            <a:ext cx="4095993" cy="4154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Q: What is the reference angle?</a:t>
            </a: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4B7B7C02-7E06-48D0-A5E9-2E01A4C9A0E6}"/>
              </a:ext>
            </a:extLst>
          </p:cNvPr>
          <p:cNvSpPr/>
          <p:nvPr/>
        </p:nvSpPr>
        <p:spPr>
          <a:xfrm>
            <a:off x="1291084" y="4018010"/>
            <a:ext cx="1260475" cy="1260475"/>
          </a:xfrm>
          <a:prstGeom prst="arc">
            <a:avLst>
              <a:gd name="adj1" fmla="val 1075710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1F9D8310-C626-48F2-8385-2445D7E92CF6}"/>
              </a:ext>
            </a:extLst>
          </p:cNvPr>
          <p:cNvSpPr/>
          <p:nvPr/>
        </p:nvSpPr>
        <p:spPr>
          <a:xfrm>
            <a:off x="1286322" y="4044997"/>
            <a:ext cx="1260475" cy="1260475"/>
          </a:xfrm>
          <a:prstGeom prst="arc">
            <a:avLst>
              <a:gd name="adj1" fmla="val 1724422"/>
              <a:gd name="adj2" fmla="val 11075154"/>
            </a:avLst>
          </a:prstGeom>
          <a:ln>
            <a:solidFill>
              <a:srgbClr val="0070C0"/>
            </a:solidFill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14746FC-FA84-44D4-80C0-FC31BF2A8CC3}"/>
              </a:ext>
            </a:extLst>
          </p:cNvPr>
          <p:cNvSpPr txBox="1"/>
          <p:nvPr/>
        </p:nvSpPr>
        <p:spPr>
          <a:xfrm>
            <a:off x="4047115" y="3450231"/>
            <a:ext cx="4838184" cy="4154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Make the triangle using the ref angle</a:t>
            </a:r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2275A50D-3A4A-439C-ADDE-DD508EB758B9}"/>
              </a:ext>
            </a:extLst>
          </p:cNvPr>
          <p:cNvSpPr/>
          <p:nvPr/>
        </p:nvSpPr>
        <p:spPr>
          <a:xfrm flipH="1" flipV="1">
            <a:off x="1850927" y="4690762"/>
            <a:ext cx="1716731" cy="841828"/>
          </a:xfrm>
          <a:prstGeom prst="triangle">
            <a:avLst>
              <a:gd name="adj" fmla="val 0"/>
            </a:avLst>
          </a:prstGeom>
          <a:solidFill>
            <a:srgbClr val="92D050">
              <a:alpha val="6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B46D7D16-D096-4DAB-8199-A8515609ED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62254"/>
              </p:ext>
            </p:extLst>
          </p:nvPr>
        </p:nvGraphicFramePr>
        <p:xfrm>
          <a:off x="2290793" y="4640262"/>
          <a:ext cx="481013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3800" imgH="177480" progId="Equation.DSMT4">
                  <p:embed/>
                </p:oleObj>
              </mc:Choice>
              <mc:Fallback>
                <p:oleObj name="Equation" r:id="rId3" imgW="25380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B46D7D16-D096-4DAB-8199-A8515609ED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90793" y="4640262"/>
                        <a:ext cx="481013" cy="338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7D1D95D2-6EB7-4DFC-8BDD-2B5C82AB6C57}"/>
              </a:ext>
            </a:extLst>
          </p:cNvPr>
          <p:cNvSpPr txBox="1"/>
          <p:nvPr/>
        </p:nvSpPr>
        <p:spPr>
          <a:xfrm>
            <a:off x="3949679" y="3847471"/>
            <a:ext cx="3669594" cy="4154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sz="2100" dirty="0">
                <a:solidFill>
                  <a:srgbClr val="FF0000"/>
                </a:solidFill>
                <a:latin typeface="+mj-lt"/>
              </a:rPr>
              <a:t>Q: Is this a special triangle?</a:t>
            </a:r>
          </a:p>
        </p:txBody>
      </p: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5F32EA95-5330-4231-A5E8-A4FC922FF1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8439343"/>
              </p:ext>
            </p:extLst>
          </p:nvPr>
        </p:nvGraphicFramePr>
        <p:xfrm>
          <a:off x="2576773" y="5118803"/>
          <a:ext cx="24130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720" imgH="164880" progId="Equation.DSMT4">
                  <p:embed/>
                </p:oleObj>
              </mc:Choice>
              <mc:Fallback>
                <p:oleObj name="Equation" r:id="rId5" imgW="126720" imgH="1648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5F32EA95-5330-4231-A5E8-A4FC922FF11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76773" y="5118803"/>
                        <a:ext cx="241300" cy="312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CBD25F9A-E279-4F5B-98E9-5BBC538AEC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6151988"/>
              </p:ext>
            </p:extLst>
          </p:nvPr>
        </p:nvGraphicFramePr>
        <p:xfrm>
          <a:off x="3542233" y="4854575"/>
          <a:ext cx="365125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0440" imgH="164880" progId="Equation.DSMT4">
                  <p:embed/>
                </p:oleObj>
              </mc:Choice>
              <mc:Fallback>
                <p:oleObj name="Equation" r:id="rId7" imgW="190440" imgH="1648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CBD25F9A-E279-4F5B-98E9-5BBC538AEC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542233" y="4854575"/>
                        <a:ext cx="365125" cy="312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37A59949-77BD-4CBF-AA1D-FF98533D61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6451629"/>
              </p:ext>
            </p:extLst>
          </p:nvPr>
        </p:nvGraphicFramePr>
        <p:xfrm>
          <a:off x="2604567" y="4283388"/>
          <a:ext cx="436562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8600" imgH="228600" progId="Equation.DSMT4">
                  <p:embed/>
                </p:oleObj>
              </mc:Choice>
              <mc:Fallback>
                <p:oleObj name="Equation" r:id="rId9" imgW="228600" imgH="22860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37A59949-77BD-4CBF-AA1D-FF98533D61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604567" y="4283388"/>
                        <a:ext cx="436562" cy="433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94835CF6-2E3D-4503-ABA6-E04386B957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7021212"/>
              </p:ext>
            </p:extLst>
          </p:nvPr>
        </p:nvGraphicFramePr>
        <p:xfrm>
          <a:off x="4186186" y="4556151"/>
          <a:ext cx="1255712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60240" imgH="177480" progId="Equation.DSMT4">
                  <p:embed/>
                </p:oleObj>
              </mc:Choice>
              <mc:Fallback>
                <p:oleObj name="Equation" r:id="rId11" imgW="66024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94835CF6-2E3D-4503-ABA6-E04386B957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186186" y="4556151"/>
                        <a:ext cx="1255712" cy="33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29C57582-5593-4CF6-BBB9-9B6B5F64C4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7516480"/>
              </p:ext>
            </p:extLst>
          </p:nvPr>
        </p:nvGraphicFramePr>
        <p:xfrm>
          <a:off x="5427975" y="4347928"/>
          <a:ext cx="411162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5640" imgH="393480" progId="Equation.DSMT4">
                  <p:embed/>
                </p:oleObj>
              </mc:Choice>
              <mc:Fallback>
                <p:oleObj name="Equation" r:id="rId13" imgW="215640" imgH="393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29C57582-5593-4CF6-BBB9-9B6B5F64C4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427975" y="4347928"/>
                        <a:ext cx="411162" cy="744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C7945E69-56A2-4C96-8C8F-A43FCD6DE4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2628370"/>
              </p:ext>
            </p:extLst>
          </p:nvPr>
        </p:nvGraphicFramePr>
        <p:xfrm>
          <a:off x="4178300" y="5383213"/>
          <a:ext cx="1279525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72840" imgH="177480" progId="Equation.DSMT4">
                  <p:embed/>
                </p:oleObj>
              </mc:Choice>
              <mc:Fallback>
                <p:oleObj name="Equation" r:id="rId15" imgW="67284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C7945E69-56A2-4C96-8C8F-A43FCD6DE4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178300" y="5383213"/>
                        <a:ext cx="1279525" cy="33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BCEB47A8-4BAE-442D-ABE3-7F6798B56C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2202666"/>
              </p:ext>
            </p:extLst>
          </p:nvPr>
        </p:nvGraphicFramePr>
        <p:xfrm>
          <a:off x="5395913" y="5138738"/>
          <a:ext cx="482600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53800" imgH="431640" progId="Equation.DSMT4">
                  <p:embed/>
                </p:oleObj>
              </mc:Choice>
              <mc:Fallback>
                <p:oleObj name="Equation" r:id="rId17" imgW="253800" imgH="43164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BCEB47A8-4BAE-442D-ABE3-7F6798B56C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395913" y="5138738"/>
                        <a:ext cx="482600" cy="817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10DB955E-0CA3-4567-899C-CABAB7C9F2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9066772"/>
              </p:ext>
            </p:extLst>
          </p:nvPr>
        </p:nvGraphicFramePr>
        <p:xfrm>
          <a:off x="4179888" y="6194425"/>
          <a:ext cx="1279525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72840" imgH="177480" progId="Equation.DSMT4">
                  <p:embed/>
                </p:oleObj>
              </mc:Choice>
              <mc:Fallback>
                <p:oleObj name="Equation" r:id="rId19" imgW="67284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10DB955E-0CA3-4567-899C-CABAB7C9F2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179888" y="6194425"/>
                        <a:ext cx="1279525" cy="33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15F16110-256C-4DDD-AEBA-4DCD07C767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6027640"/>
              </p:ext>
            </p:extLst>
          </p:nvPr>
        </p:nvGraphicFramePr>
        <p:xfrm>
          <a:off x="5410903" y="5955155"/>
          <a:ext cx="484187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53800" imgH="419040" progId="Equation.DSMT4">
                  <p:embed/>
                </p:oleObj>
              </mc:Choice>
              <mc:Fallback>
                <p:oleObj name="Equation" r:id="rId21" imgW="253800" imgH="41904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15F16110-256C-4DDD-AEBA-4DCD07C767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410903" y="5955155"/>
                        <a:ext cx="484187" cy="793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4867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6" grpId="0"/>
      <p:bldP spid="17" grpId="0" animBg="1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6FADE-2A8F-4E4B-856D-2E1DFDA8B7E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32347" y="157397"/>
            <a:ext cx="8739265" cy="1963711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Given each of the angles below, find</a:t>
            </a:r>
          </a:p>
          <a:p>
            <a:pPr marL="0" indent="0">
              <a:buNone/>
            </a:pPr>
            <a:r>
              <a:rPr lang="en-CA" dirty="0"/>
              <a:t>a) The reference angle</a:t>
            </a:r>
          </a:p>
          <a:p>
            <a:pPr marL="0" indent="0">
              <a:buNone/>
            </a:pPr>
            <a:r>
              <a:rPr lang="en-CA" dirty="0"/>
              <a:t>b) Draw the special triangle using the reference angle</a:t>
            </a:r>
          </a:p>
          <a:p>
            <a:pPr marL="0" indent="0">
              <a:buNone/>
            </a:pPr>
            <a:r>
              <a:rPr lang="en-CA" dirty="0"/>
              <a:t>c) Find the exact value of Sine/Cosine/Tangent of each angle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ED7C85A-B430-491A-82D0-6FE6103B91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1065630"/>
              </p:ext>
            </p:extLst>
          </p:nvPr>
        </p:nvGraphicFramePr>
        <p:xfrm>
          <a:off x="412070" y="2031546"/>
          <a:ext cx="6561137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374560" imgH="203040" progId="Equation.DSMT4">
                  <p:embed/>
                </p:oleObj>
              </mc:Choice>
              <mc:Fallback>
                <p:oleObj name="Equation" r:id="rId3" imgW="237456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AED7C85A-B430-491A-82D0-6FE6103B91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2070" y="2031546"/>
                        <a:ext cx="6561137" cy="561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57546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6cefca26cfd723173d4fc5f1a1f41ba8a745a"/>
  <p:tag name="ISPRING_RESOURCE_PATHS_HASH_2" val="b716cd90c0b87d2e4ab93c4a6aa617613cd2ee1"/>
  <p:tag name="ISPRING_SCORM_PASSING_SCORE" val="100.0000000000"/>
  <p:tag name="GENSWF_OUTPUT_FILE_NAME" val="pc11ch21b"/>
  <p:tag name="ISPRING_ULTRA_SCORM_COURSE_ID" val="28D9B562-5AE2-4C0B-B957-F1D829960DB6"/>
  <p:tag name="ISPRING_SCORM_RATE_SLIDES" val="1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a98ed321897658dca3de59a9c2e29e01f24346d"/>
  <p:tag name="ISPRING_PLAYERS_CUSTOMIZATION_2" val="UEsDBBQAAgAIAANOaVJ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A05pUh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A05pUh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ANOaVJ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A05pUt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ANOaVKOc/b6agAAAOUAAAAaAAAAbm9uZS9odG1sX3NraW5fc2V0dGluZ3MuanOr5lIAAqUcJQUrhWowG8xPKi0pyc/TS87PK0nNK9HLyy/KTQSrUVJ2AwMlHZyK88tSiwgoTUtMTkUx1NTIwskFp0qEiSZO5i7OlsjqChLTU/WSEpOz04vyS/NSIMqcXV0MXYyVwKpquWoBUEsDBBQAAgAIAANOaVK8fTX3SgAAAEkAAAAXAAAAbm9uZS9sb2NhbF9zZXR0aW5ncy54bWyzsa/IzVEoSy0qzszPs1Uy1DNQUkjNS85PycxLt1UKDXHTtVBSKC5JzEtJzMnPS7VVystXUrC347LJyU9OzAlOLSkBKizWt+MCAFBLAwQUAAIACAAGTmlS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Bk5pUh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AGTmlS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Bk5pUg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AGTmlS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Bk5pUu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AZOaVK45zzyXgAAAGMAAAAlAAAAdW5pdmVyc2FsLW5vLXZpZGVvL2xvY2FsX3NldHRpbmdzLnhtbA3KvQ5AQAwA4N1TNN39bQbHZrTgARoakfRacUd4e7d9w9f2rxd4+AqHqcO6qBBYV9sO3R0u85A3CCGSbiSm7FANoe+yVmwlmTjGFAOcQh9fM/uEyCP5NIdbBMsu+wFQSwECAAAUAAIACAADTmlSXK2x+KEDAADvDAAAGAAAAAAAAAABAAAAAAAAAAAAbm9uZS9jb21tb25fbWVzc2FnZXMubG5nUEsBAgAAFAACAAgAA05pUhUeYBujAAAAfwEAACkAAAAAAAAAAQAAAAAA1wMAAG5vbmUvcGxheWJhY2tfYW5kX25hdmlnYXRpb25fc2V0dGluZ3MueG1sUEsBAgAAFAACAAgAA05pUh9UimowAwAAxw4AACIAAAAAAAAAAQAAAAAAwQQAAG5vbmUvZmxhc2hfcHVibGlzaGluZ19zZXR0aW5ncy54bWxQSwECAAAUAAIACAADTmlScVeUnRUBAADRAgAAHAAAAAAAAAABAAAAAAAxCAAAbm9uZS9mbGFzaF9za2luX3NldHRpbmdzLnhtbFBLAQIAABQAAgAIAANOaVLXm3CWKwMAAG8OAAAhAAAAAAAAAAEAAAAAAIAJAABub25lL2h0bWxfcHVibGlzaGluZ19zZXR0aW5ncy54bWxQSwECAAAUAAIACAADTmlSjnP2+moAAADlAAAAGgAAAAAAAAABAAAAAADqDAAAbm9uZS9odG1sX3NraW5fc2V0dGluZ3MuanNQSwECAAAUAAIACAADTmlSvH0190oAAABJAAAAFwAAAAAAAAABAAAAAACMDQAAbm9uZS9sb2NhbF9zZXR0aW5ncy54bWxQSwECAAAUAAIACAAGTmlSnF4yCBQGAAA3FwAAJgAAAAAAAAABAAAAAAALDgAAdW5pdmVyc2FsLW5vLXZpZGVvL2NvbW1vbl9tZXNzYWdlcy5sbmdQSwECAAAUAAIACAAGTmlSFR5gG6MAAAB/AQAANwAAAAAAAAABAAAAAABjFAAAdW5pdmVyc2FsLW5vLXZpZGVvL3BsYXliYWNrX2FuZF9uYXZpZ2F0aW9uX3NldHRpbmdzLnhtbFBLAQIAABQAAgAIAAZOaVJLM4aKLwUAAGgdAAAwAAAAAAAAAAEAAAAAAFsVAAB1bml2ZXJzYWwtbm8tdmlkZW8vZmxhc2hfcHVibGlzaGluZ19zZXR0aW5ncy54bWxQSwECAAAUAAIACAAGTmlSDnvHIGUDAACXDAAAKgAAAAAAAAABAAAAAADYGgAAdW5pdmVyc2FsLW5vLXZpZGVvL2ZsYXNoX3NraW5fc2V0dGluZ3MueG1sUEsBAgAAFAACAAgABk5pUvrnN04qBQAA8hwAAC8AAAAAAAAAAQAAAAAAhR4AAHVuaXZlcnNhbC1uby12aWRlby9odG1sX3B1Ymxpc2hpbmdfc2V0dGluZ3MueG1sUEsBAgAAFAACAAgABk5pUuxMWVK2AQAAegYAACgAAAAAAAAAAQAAAAAA/CMAAHVuaXZlcnNhbC1uby12aWRlby9odG1sX3NraW5fc2V0dGluZ3MuanNQSwECAAAUAAIACAAGTmlSuOc88l4AAABjAAAAJQAAAAAAAAABAAAAAAD4JQAAdW5pdmVyc2FsLW5vLXZpZGVvL2xvY2FsX3NldHRpbmdzLnhtbFBLBQYAAAAADgAOAIgEAACZJgAAAAA="/>
  <p:tag name="ISPRING_LMS_API_VERSION" val="SCORM 2004 (2nd edition)"/>
  <p:tag name="ISPRING_ULTRA_SCORM_COURCE_TITLE" val="Lesson 3 Special Triangles and Angles in Standard Position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\\Website\\PC11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CURRENT_PLAYER_ID" val="universal-no-video"/>
  <p:tag name="ISPRING_PRESENTATION_TITLE" val="Lesson 3 Special Triangles and Angles in Standard Position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1600</TotalTime>
  <Words>1133</Words>
  <Application>Microsoft Office PowerPoint</Application>
  <PresentationFormat>On-screen Show (4:3)</PresentationFormat>
  <Paragraphs>140</Paragraphs>
  <Slides>19</Slides>
  <Notes>19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MathType 6.0 Equation</vt:lpstr>
      <vt:lpstr>Trigonometry Lesson 3 Special Triangles and angles in standard Position </vt:lpstr>
      <vt:lpstr>Review: Equilateral, Isosceles, and Right Triangles</vt:lpstr>
      <vt:lpstr>i) What are Special Triangles?</vt:lpstr>
      <vt:lpstr>PowerPoint Presentation</vt:lpstr>
      <vt:lpstr>PowerPoint Presentation</vt:lpstr>
      <vt:lpstr>PowerPoint Presentation</vt:lpstr>
      <vt:lpstr>Practice: Use the special triangles to determine the lengths of the unknown sides</vt:lpstr>
      <vt:lpstr>II) Using Special Triangles in an Unit Circle</vt:lpstr>
      <vt:lpstr>PowerPoint Presentation</vt:lpstr>
      <vt:lpstr>III) Using Special Triangles to Solve Trig Equations</vt:lpstr>
      <vt:lpstr>IV) Recognizing Reference angles</vt:lpstr>
      <vt:lpstr>PowerPoint Presentation</vt:lpstr>
      <vt:lpstr>PowerPoint Presentation</vt:lpstr>
      <vt:lpstr>PowerPoint Presentation</vt:lpstr>
      <vt:lpstr>V) Right Triangle Property:</vt:lpstr>
      <vt:lpstr>PowerPoint Presentation</vt:lpstr>
      <vt:lpstr>PowerPoint Presentation</vt:lpstr>
      <vt:lpstr>Ex: Find the missing lengths:</vt:lpstr>
      <vt:lpstr>Example 3: An equilateral triangle is inscribed in a circle with a diameter of 20 cm. Determine the area of the triangle in exact form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3 Special Triangles and Angles in Standard Position</dc:title>
  <dc:creator>Danny Young</dc:creator>
  <cp:lastModifiedBy>Danny Young</cp:lastModifiedBy>
  <cp:revision>37</cp:revision>
  <dcterms:created xsi:type="dcterms:W3CDTF">2011-06-27T16:11:13Z</dcterms:created>
  <dcterms:modified xsi:type="dcterms:W3CDTF">2021-03-29T17:11:30Z</dcterms:modified>
</cp:coreProperties>
</file>